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8" r:id="rId1"/>
    <p:sldMasterId id="2147483935" r:id="rId2"/>
    <p:sldMasterId id="2147483952" r:id="rId3"/>
  </p:sldMasterIdLst>
  <p:notesMasterIdLst>
    <p:notesMasterId r:id="rId34"/>
  </p:notesMasterIdLst>
  <p:sldIdLst>
    <p:sldId id="257" r:id="rId4"/>
    <p:sldId id="618" r:id="rId5"/>
    <p:sldId id="624" r:id="rId6"/>
    <p:sldId id="604" r:id="rId7"/>
    <p:sldId id="622" r:id="rId8"/>
    <p:sldId id="623" r:id="rId9"/>
    <p:sldId id="609" r:id="rId10"/>
    <p:sldId id="525" r:id="rId11"/>
    <p:sldId id="597" r:id="rId12"/>
    <p:sldId id="570" r:id="rId13"/>
    <p:sldId id="571" r:id="rId14"/>
    <p:sldId id="572" r:id="rId15"/>
    <p:sldId id="601" r:id="rId16"/>
    <p:sldId id="568" r:id="rId17"/>
    <p:sldId id="599" r:id="rId18"/>
    <p:sldId id="600" r:id="rId19"/>
    <p:sldId id="524" r:id="rId20"/>
    <p:sldId id="286" r:id="rId21"/>
    <p:sldId id="577" r:id="rId22"/>
    <p:sldId id="578" r:id="rId23"/>
    <p:sldId id="617" r:id="rId24"/>
    <p:sldId id="610" r:id="rId25"/>
    <p:sldId id="510" r:id="rId26"/>
    <p:sldId id="473" r:id="rId27"/>
    <p:sldId id="583" r:id="rId28"/>
    <p:sldId id="263" r:id="rId29"/>
    <p:sldId id="621" r:id="rId30"/>
    <p:sldId id="619" r:id="rId31"/>
    <p:sldId id="512" r:id="rId32"/>
    <p:sldId id="59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3CCE18-DEA4-486C-B81A-57E1E14E4341}">
          <p14:sldIdLst>
            <p14:sldId id="257"/>
            <p14:sldId id="618"/>
            <p14:sldId id="624"/>
            <p14:sldId id="604"/>
            <p14:sldId id="622"/>
            <p14:sldId id="623"/>
            <p14:sldId id="609"/>
            <p14:sldId id="525"/>
            <p14:sldId id="597"/>
            <p14:sldId id="570"/>
            <p14:sldId id="571"/>
            <p14:sldId id="572"/>
            <p14:sldId id="601"/>
            <p14:sldId id="568"/>
            <p14:sldId id="599"/>
            <p14:sldId id="600"/>
            <p14:sldId id="524"/>
            <p14:sldId id="286"/>
            <p14:sldId id="577"/>
            <p14:sldId id="578"/>
            <p14:sldId id="617"/>
            <p14:sldId id="610"/>
            <p14:sldId id="510"/>
            <p14:sldId id="473"/>
            <p14:sldId id="583"/>
            <p14:sldId id="263"/>
            <p14:sldId id="621"/>
            <p14:sldId id="619"/>
            <p14:sldId id="512"/>
            <p14:sldId id="5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3C9"/>
    <a:srgbClr val="97D61D"/>
    <a:srgbClr val="A8D623"/>
    <a:srgbClr val="92CD31"/>
    <a:srgbClr val="DEA7E7"/>
    <a:srgbClr val="EBF0D9"/>
    <a:srgbClr val="A53010"/>
    <a:srgbClr val="FFFFCC"/>
    <a:srgbClr val="766F5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07" autoAdjust="0"/>
    <p:restoredTop sz="91584" autoAdjust="0"/>
  </p:normalViewPr>
  <p:slideViewPr>
    <p:cSldViewPr snapToGrid="0">
      <p:cViewPr varScale="1">
        <p:scale>
          <a:sx n="78" d="100"/>
          <a:sy n="78" d="100"/>
        </p:scale>
        <p:origin x="427" y="62"/>
      </p:cViewPr>
      <p:guideLst/>
    </p:cSldViewPr>
  </p:slideViewPr>
  <p:notesTextViewPr>
    <p:cViewPr>
      <p:scale>
        <a:sx n="1" d="1"/>
        <a:sy n="1" d="1"/>
      </p:scale>
      <p:origin x="0" y="0"/>
    </p:cViewPr>
  </p:notesTextViewPr>
  <p:sorterViewPr>
    <p:cViewPr>
      <p:scale>
        <a:sx n="100" d="100"/>
        <a:sy n="100" d="100"/>
      </p:scale>
      <p:origin x="0" y="-1336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E07F-129B-43E7-B0E5-5DA63CAFB1AC}"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2B34D-E8EF-4A1F-A049-EE27E58122A4}" type="slidenum">
              <a:rPr lang="zh-CN" altLang="en-US" smtClean="0"/>
              <a:t>‹#›</a:t>
            </a:fld>
            <a:endParaRPr lang="zh-CN" altLang="en-US"/>
          </a:p>
        </p:txBody>
      </p:sp>
    </p:spTree>
    <p:extLst>
      <p:ext uri="{BB962C8B-B14F-4D97-AF65-F5344CB8AC3E}">
        <p14:creationId xmlns:p14="http://schemas.microsoft.com/office/powerpoint/2010/main" val="419938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8DB0EC-AE98-40B3-AD9A-8EB4F04267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85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20</a:t>
            </a:fld>
            <a:endParaRPr lang="zh-CN" altLang="en-US"/>
          </a:p>
        </p:txBody>
      </p:sp>
    </p:spTree>
    <p:extLst>
      <p:ext uri="{BB962C8B-B14F-4D97-AF65-F5344CB8AC3E}">
        <p14:creationId xmlns:p14="http://schemas.microsoft.com/office/powerpoint/2010/main" val="315770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22</a:t>
            </a:fld>
            <a:endParaRPr lang="zh-CN" altLang="en-US"/>
          </a:p>
        </p:txBody>
      </p:sp>
    </p:spTree>
    <p:extLst>
      <p:ext uri="{BB962C8B-B14F-4D97-AF65-F5344CB8AC3E}">
        <p14:creationId xmlns:p14="http://schemas.microsoft.com/office/powerpoint/2010/main" val="1703757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23</a:t>
            </a:fld>
            <a:endParaRPr lang="zh-CN" altLang="en-US"/>
          </a:p>
        </p:txBody>
      </p:sp>
    </p:spTree>
    <p:extLst>
      <p:ext uri="{BB962C8B-B14F-4D97-AF65-F5344CB8AC3E}">
        <p14:creationId xmlns:p14="http://schemas.microsoft.com/office/powerpoint/2010/main" val="3361695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24</a:t>
            </a:fld>
            <a:endParaRPr lang="zh-CN" altLang="en-US"/>
          </a:p>
        </p:txBody>
      </p:sp>
    </p:spTree>
    <p:extLst>
      <p:ext uri="{BB962C8B-B14F-4D97-AF65-F5344CB8AC3E}">
        <p14:creationId xmlns:p14="http://schemas.microsoft.com/office/powerpoint/2010/main" val="1453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D02B34D-E8EF-4A1F-A049-EE27E58122A4}" type="slidenum">
              <a:rPr lang="zh-CN" altLang="en-US" smtClean="0"/>
              <a:t>25</a:t>
            </a:fld>
            <a:endParaRPr lang="zh-CN" altLang="en-US"/>
          </a:p>
        </p:txBody>
      </p:sp>
    </p:spTree>
    <p:extLst>
      <p:ext uri="{BB962C8B-B14F-4D97-AF65-F5344CB8AC3E}">
        <p14:creationId xmlns:p14="http://schemas.microsoft.com/office/powerpoint/2010/main" val="4116440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26</a:t>
            </a:fld>
            <a:endParaRPr lang="zh-CN" altLang="en-US"/>
          </a:p>
        </p:txBody>
      </p:sp>
    </p:spTree>
    <p:extLst>
      <p:ext uri="{BB962C8B-B14F-4D97-AF65-F5344CB8AC3E}">
        <p14:creationId xmlns:p14="http://schemas.microsoft.com/office/powerpoint/2010/main" val="373591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316832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30</a:t>
            </a:fld>
            <a:endParaRPr lang="zh-CN" altLang="en-US"/>
          </a:p>
        </p:txBody>
      </p:sp>
    </p:spTree>
    <p:extLst>
      <p:ext uri="{BB962C8B-B14F-4D97-AF65-F5344CB8AC3E}">
        <p14:creationId xmlns:p14="http://schemas.microsoft.com/office/powerpoint/2010/main" val="336727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2</a:t>
            </a:fld>
            <a:endParaRPr lang="zh-CN" altLang="en-US"/>
          </a:p>
        </p:txBody>
      </p:sp>
    </p:spTree>
    <p:extLst>
      <p:ext uri="{BB962C8B-B14F-4D97-AF65-F5344CB8AC3E}">
        <p14:creationId xmlns:p14="http://schemas.microsoft.com/office/powerpoint/2010/main" val="236778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4800" kern="1200" dirty="0">
                <a:solidFill>
                  <a:schemeClr val="tx1"/>
                </a:solidFill>
                <a:effectLst/>
                <a:latin typeface="+mn-lt"/>
                <a:ea typeface="+mn-ea"/>
                <a:cs typeface="+mn-cs"/>
              </a:rPr>
              <a:t>The title of the course is “Software Development Paradigm in the Era of Big Data”.</a:t>
            </a:r>
            <a:endParaRPr lang="zh-CN" altLang="zh-CN" sz="4800" kern="1200" dirty="0">
              <a:solidFill>
                <a:schemeClr val="tx1"/>
              </a:solidFill>
              <a:effectLst/>
              <a:latin typeface="+mn-lt"/>
              <a:ea typeface="+mn-ea"/>
              <a:cs typeface="+mn-cs"/>
            </a:endParaRPr>
          </a:p>
          <a:p>
            <a:endParaRPr lang="en-US" sz="2800"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55489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a:t>
            </a:r>
            <a:endParaRPr lang="LID4096" dirty="0"/>
          </a:p>
        </p:txBody>
      </p:sp>
      <p:sp>
        <p:nvSpPr>
          <p:cNvPr id="4" name="Slide Number Placeholder 3"/>
          <p:cNvSpPr>
            <a:spLocks noGrp="1"/>
          </p:cNvSpPr>
          <p:nvPr>
            <p:ph type="sldNum" sz="quarter" idx="5"/>
          </p:nvPr>
        </p:nvSpPr>
        <p:spPr/>
        <p:txBody>
          <a:bodyPr/>
          <a:lstStyle/>
          <a:p>
            <a:fld id="{8D02B34D-E8EF-4A1F-A049-EE27E58122A4}" type="slidenum">
              <a:rPr lang="zh-CN" altLang="en-US" smtClean="0"/>
              <a:t>6</a:t>
            </a:fld>
            <a:endParaRPr lang="zh-CN" altLang="en-US"/>
          </a:p>
        </p:txBody>
      </p:sp>
    </p:spTree>
    <p:extLst>
      <p:ext uri="{BB962C8B-B14F-4D97-AF65-F5344CB8AC3E}">
        <p14:creationId xmlns:p14="http://schemas.microsoft.com/office/powerpoint/2010/main" val="24744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点击鼠标</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What is era?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点击鼠标</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Era refers to a period of time marked by some events or changes which are important worldwide historically [wiki].</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28DB0EC-AE98-40B3-AD9A-8EB4F04267C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6579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12</a:t>
            </a:fld>
            <a:endParaRPr lang="zh-CN" altLang="en-US"/>
          </a:p>
        </p:txBody>
      </p:sp>
    </p:spTree>
    <p:extLst>
      <p:ext uri="{BB962C8B-B14F-4D97-AF65-F5344CB8AC3E}">
        <p14:creationId xmlns:p14="http://schemas.microsoft.com/office/powerpoint/2010/main" val="192658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15</a:t>
            </a:fld>
            <a:endParaRPr lang="zh-CN" altLang="en-US"/>
          </a:p>
        </p:txBody>
      </p:sp>
    </p:spTree>
    <p:extLst>
      <p:ext uri="{BB962C8B-B14F-4D97-AF65-F5344CB8AC3E}">
        <p14:creationId xmlns:p14="http://schemas.microsoft.com/office/powerpoint/2010/main" val="2277205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16</a:t>
            </a:fld>
            <a:endParaRPr lang="zh-CN" altLang="en-US"/>
          </a:p>
        </p:txBody>
      </p:sp>
    </p:spTree>
    <p:extLst>
      <p:ext uri="{BB962C8B-B14F-4D97-AF65-F5344CB8AC3E}">
        <p14:creationId xmlns:p14="http://schemas.microsoft.com/office/powerpoint/2010/main" val="259544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D02B34D-E8EF-4A1F-A049-EE27E58122A4}" type="slidenum">
              <a:rPr lang="zh-CN" altLang="en-US" smtClean="0"/>
              <a:t>18</a:t>
            </a:fld>
            <a:endParaRPr lang="zh-CN" altLang="en-US"/>
          </a:p>
        </p:txBody>
      </p:sp>
    </p:spTree>
    <p:extLst>
      <p:ext uri="{BB962C8B-B14F-4D97-AF65-F5344CB8AC3E}">
        <p14:creationId xmlns:p14="http://schemas.microsoft.com/office/powerpoint/2010/main" val="199533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7507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a:p>
        </p:txBody>
      </p:sp>
    </p:spTree>
    <p:extLst>
      <p:ext uri="{BB962C8B-B14F-4D97-AF65-F5344CB8AC3E}">
        <p14:creationId xmlns:p14="http://schemas.microsoft.com/office/powerpoint/2010/main" val="183594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defTabSz="457200"/>
            <a:fld id="{D57F1E4F-1CFF-5643-939E-217C01CDF565}" type="slidenum">
              <a:rPr lang="en-US" smtClean="0"/>
              <a:pPr defTabSz="45720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71546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a:p>
        </p:txBody>
      </p:sp>
    </p:spTree>
    <p:extLst>
      <p:ext uri="{BB962C8B-B14F-4D97-AF65-F5344CB8AC3E}">
        <p14:creationId xmlns:p14="http://schemas.microsoft.com/office/powerpoint/2010/main" val="945356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818619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defTabSz="457200"/>
            <a:fld id="{D57F1E4F-1CFF-5643-939E-217C01CDF565}" type="slidenum">
              <a:rPr lang="en-US" smtClean="0"/>
              <a:pPr defTabSz="457200"/>
              <a:t>‹#›</a:t>
            </a:fld>
            <a:endParaRPr lang="en-US"/>
          </a:p>
        </p:txBody>
      </p:sp>
    </p:spTree>
    <p:extLst>
      <p:ext uri="{BB962C8B-B14F-4D97-AF65-F5344CB8AC3E}">
        <p14:creationId xmlns:p14="http://schemas.microsoft.com/office/powerpoint/2010/main" val="3011788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42960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17456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13188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453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472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90442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20068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8839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89505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35589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94424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8450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33964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581272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03633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44803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16656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63361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7269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8407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998908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862299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578091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044323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7172365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89153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202003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91215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2780208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79099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38225154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14705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5401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3668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220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058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r>
              <a:rPr lang="en-US" altLang="zh-CN">
                <a:solidFill>
                  <a:prstClr val="black">
                    <a:tint val="75000"/>
                  </a:prstClr>
                </a:solidFill>
              </a:rPr>
              <a:t>10/18/2015</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4350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a:p>
        </p:txBody>
      </p:sp>
    </p:spTree>
    <p:extLst>
      <p:ext uri="{BB962C8B-B14F-4D97-AF65-F5344CB8AC3E}">
        <p14:creationId xmlns:p14="http://schemas.microsoft.com/office/powerpoint/2010/main" val="81835480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r>
              <a:rPr lang="en-US" altLang="zh-CN">
                <a:solidFill>
                  <a:prstClr val="black">
                    <a:tint val="75000"/>
                  </a:prstClr>
                </a:solidFill>
              </a:rPr>
              <a:t>10/18/2015</a:t>
            </a:r>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en-US" altLang="zh-CN">
                <a:solidFill>
                  <a:prstClr val="black">
                    <a:tint val="75000"/>
                  </a:prstClr>
                </a:solidFill>
              </a:rPr>
              <a:t>University of Chinese Academy of Sciences</a:t>
            </a:r>
            <a:endParaRPr lang="en-US">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smtClean="0"/>
              <a:pPr defTabSz="457200"/>
              <a:t>‹#›</a:t>
            </a:fld>
            <a:endParaRPr lang="en-US"/>
          </a:p>
        </p:txBody>
      </p:sp>
    </p:spTree>
    <p:extLst>
      <p:ext uri="{BB962C8B-B14F-4D97-AF65-F5344CB8AC3E}">
        <p14:creationId xmlns:p14="http://schemas.microsoft.com/office/powerpoint/2010/main" val="84572734"/>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E1792-2C20-4340-B296-739EC8F37C7F}" type="datetimeFigureOut">
              <a:rPr lang="zh-CN" altLang="en-US" smtClean="0"/>
              <a:t>2023/3/19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920CB-7DA3-4F5F-BFF2-7DC3EED55A9C}" type="slidenum">
              <a:rPr lang="zh-CN" altLang="en-US" smtClean="0"/>
              <a:t>‹#›</a:t>
            </a:fld>
            <a:endParaRPr lang="zh-CN" altLang="en-US"/>
          </a:p>
        </p:txBody>
      </p:sp>
    </p:spTree>
    <p:extLst>
      <p:ext uri="{BB962C8B-B14F-4D97-AF65-F5344CB8AC3E}">
        <p14:creationId xmlns:p14="http://schemas.microsoft.com/office/powerpoint/2010/main" val="8403121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oleObject" Target="../embeddings/oleObject2.bin"/><Relationship Id="rId18" Type="http://schemas.openxmlformats.org/officeDocument/2006/relationships/image" Target="../media/image23.png"/><Relationship Id="rId3" Type="http://schemas.openxmlformats.org/officeDocument/2006/relationships/image" Target="../media/image15.emf"/><Relationship Id="rId7" Type="http://schemas.openxmlformats.org/officeDocument/2006/relationships/image" Target="../media/image13.png"/><Relationship Id="rId12" Type="http://schemas.openxmlformats.org/officeDocument/2006/relationships/image" Target="../media/image19.wmf"/><Relationship Id="rId17"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21.emf"/><Relationship Id="rId1" Type="http://schemas.openxmlformats.org/officeDocument/2006/relationships/slideLayout" Target="../slideLayouts/slideLayout6.xml"/><Relationship Id="rId6" Type="http://schemas.openxmlformats.org/officeDocument/2006/relationships/image" Target="../media/image16.wmf"/><Relationship Id="rId11" Type="http://schemas.openxmlformats.org/officeDocument/2006/relationships/oleObject" Target="../embeddings/oleObject1.bin"/><Relationship Id="rId5" Type="http://schemas.openxmlformats.org/officeDocument/2006/relationships/image" Target="../media/image12.wmf"/><Relationship Id="rId1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image" Target="../media/image11.wmf"/><Relationship Id="rId9" Type="http://schemas.openxmlformats.org/officeDocument/2006/relationships/image" Target="../media/image17.png"/><Relationship Id="rId1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hyperlink" Target="https://cloud.tencent.com/developer/article/1134886"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80619" y="1390807"/>
            <a:ext cx="11011411" cy="188075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   </a:t>
            </a: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r>
              <a:rPr lang="en-US" altLang="zh-CN" sz="4400" b="1" spc="-300" dirty="0">
                <a:solidFill>
                  <a:srgbClr val="FF000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Software Development Paradigm</a:t>
            </a:r>
            <a:br>
              <a:rPr lang="en-US" altLang="zh-CN" sz="4000" b="1" spc="-150" dirty="0">
                <a:solidFill>
                  <a:schemeClr val="bg1"/>
                </a:solidFill>
                <a:latin typeface="Times New Roman" panose="02020603050405020304" pitchFamily="18" charset="0"/>
                <a:ea typeface="Arial Unicode MS" panose="020B0604020202020204" pitchFamily="34" charset="-128"/>
                <a:cs typeface="Times New Roman" panose="02020603050405020304" pitchFamily="18" charset="0"/>
              </a:rPr>
            </a:b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D</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atafication,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I</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ntelligence,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A</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rchitecturalization</a:t>
            </a:r>
            <a:r>
              <a:rPr lang="en-US" altLang="zh-CN" sz="3200" b="1" spc="-150" dirty="0">
                <a:solidFill>
                  <a:schemeClr val="bg1">
                    <a:lumMod val="95000"/>
                  </a:schemeClr>
                </a:solidFill>
                <a:latin typeface="Times New Roman" panose="02020603050405020304" pitchFamily="18" charset="0"/>
                <a:cs typeface="Times New Roman" panose="02020603050405020304" pitchFamily="18" charset="0"/>
              </a:rPr>
              <a:t> </a:t>
            </a:r>
            <a:r>
              <a:rPr lang="en-US" altLang="zh-CN" sz="2800" b="1" spc="-150" dirty="0">
                <a:solidFill>
                  <a:schemeClr val="accent5">
                    <a:lumMod val="40000"/>
                    <a:lumOff val="60000"/>
                  </a:schemeClr>
                </a:solidFill>
                <a:latin typeface="Times New Roman" panose="02020603050405020304" pitchFamily="18" charset="0"/>
                <a:cs typeface="Times New Roman" panose="02020603050405020304" pitchFamily="18" charset="0"/>
              </a:rPr>
              <a:t>and</a:t>
            </a:r>
            <a:r>
              <a:rPr lang="en-US" altLang="zh-CN" sz="2800" b="1" spc="-150" dirty="0">
                <a:solidFill>
                  <a:schemeClr val="bg1"/>
                </a:solidFill>
                <a:latin typeface="Times New Roman" panose="02020603050405020304" pitchFamily="18" charset="0"/>
                <a:cs typeface="Times New Roman" panose="02020603050405020304" pitchFamily="18" charset="0"/>
              </a:rPr>
              <a:t> </a:t>
            </a:r>
            <a:r>
              <a:rPr lang="en-US" altLang="zh-CN" sz="3600" b="1" spc="-150" dirty="0">
                <a:solidFill>
                  <a:srgbClr val="FB7F50"/>
                </a:solidFill>
                <a:effectLst>
                  <a:outerShdw blurRad="38100" dist="38100" dir="2700000" algn="tl">
                    <a:srgbClr val="000000">
                      <a:alpha val="43137"/>
                    </a:srgbClr>
                  </a:outerShdw>
                </a:effectLst>
                <a:latin typeface="Times New Roman" panose="02020603050405020304" pitchFamily="18" charset="0"/>
                <a:ea typeface="Arial Unicode MS" panose="020B0604020202020204" pitchFamily="34" charset="-128"/>
                <a:cs typeface="Times New Roman" panose="02020603050405020304" pitchFamily="18" charset="0"/>
              </a:rPr>
              <a:t>I</a:t>
            </a:r>
            <a:r>
              <a:rPr lang="en-US" altLang="zh-CN" sz="3600" b="1" spc="-15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ntensification </a:t>
            </a:r>
            <a:r>
              <a:rPr lang="en-US" altLang="zh-CN" sz="2800" b="1" spc="-150" dirty="0">
                <a:solidFill>
                  <a:schemeClr val="accent5">
                    <a:lumMod val="40000"/>
                    <a:lumOff val="60000"/>
                  </a:schemeClr>
                </a:solidFill>
                <a:latin typeface="Times New Roman" panose="02020603050405020304" pitchFamily="18" charset="0"/>
                <a:ea typeface="Arial Unicode MS" panose="020B0604020202020204" pitchFamily="34" charset="-128"/>
                <a:cs typeface="Times New Roman" panose="02020603050405020304" pitchFamily="18" charset="0"/>
              </a:rPr>
              <a:t>(DIAI)</a:t>
            </a:r>
            <a:br>
              <a:rPr lang="en-US" altLang="zh-CN" sz="2800" b="1" spc="-150" dirty="0">
                <a:solidFill>
                  <a:schemeClr val="accent5">
                    <a:lumMod val="40000"/>
                    <a:lumOff val="60000"/>
                  </a:schemeClr>
                </a:solidFill>
                <a:latin typeface="Times New Roman" panose="02020603050405020304" pitchFamily="18" charset="0"/>
                <a:ea typeface="Arial Unicode MS" panose="020B0604020202020204" pitchFamily="34" charset="-128"/>
                <a:cs typeface="Times New Roman" panose="02020603050405020304" pitchFamily="18" charset="0"/>
              </a:rPr>
            </a:br>
            <a:r>
              <a:rPr lang="zh-CN" altLang="en-US" sz="4400" b="1" spc="-300" dirty="0">
                <a:solidFill>
                  <a:srgbClr val="FF0000"/>
                </a:solidFill>
                <a:effectLst>
                  <a:outerShdw blurRad="38100" dist="38100" dir="2700000" algn="tl">
                    <a:srgbClr val="000000">
                      <a:alpha val="43137"/>
                    </a:srgbClr>
                  </a:outerShdw>
                </a:effectLst>
                <a:latin typeface="Times New Roman" panose="02020603050405020304" pitchFamily="18" charset="0"/>
                <a:ea typeface="LiSu" panose="02010509060101010101" pitchFamily="49" charset="-122"/>
                <a:cs typeface="Times New Roman" panose="02020603050405020304" pitchFamily="18" charset="0"/>
              </a:rPr>
              <a:t>软件开发的模式和技术</a:t>
            </a:r>
            <a:br>
              <a:rPr lang="en-US" altLang="zh-CN" sz="2800" b="1" spc="-150" dirty="0">
                <a:solidFill>
                  <a:srgbClr val="FF0000"/>
                </a:solidFill>
                <a:latin typeface="Times New Roman" panose="02020603050405020304" pitchFamily="18" charset="0"/>
                <a:ea typeface="Arial Unicode MS" panose="020B0604020202020204" pitchFamily="34" charset="-128"/>
                <a:cs typeface="Times New Roman" panose="02020603050405020304" pitchFamily="18" charset="0"/>
              </a:rPr>
            </a:b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数据化</a:t>
            </a:r>
            <a:r>
              <a:rPr lang="en-US" altLang="zh-CN"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智能化</a:t>
            </a:r>
            <a:r>
              <a:rPr lang="en-US" altLang="zh-CN"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架构化</a:t>
            </a:r>
            <a:r>
              <a:rPr lang="zh-CN" altLang="en-US" sz="3200" b="1"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和</a:t>
            </a:r>
            <a:r>
              <a:rPr lang="zh-CN" altLang="en-US" sz="32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rPr>
              <a:t>集约化</a:t>
            </a:r>
            <a:endParaRPr lang="en-US" sz="4000" b="1" u="sng" spc="-150" dirty="0">
              <a:solidFill>
                <a:schemeClr val="bg1"/>
              </a:solidFill>
              <a:effectLst>
                <a:outerShdw blurRad="38100" dist="38100" dir="2700000" algn="tl">
                  <a:srgbClr val="000000">
                    <a:alpha val="43137"/>
                  </a:srgbClr>
                </a:outerShdw>
              </a:effectLst>
              <a:latin typeface="LiSu" panose="02010509060101010101" pitchFamily="49" charset="-122"/>
              <a:ea typeface="LiSu" panose="02010509060101010101" pitchFamily="49" charset="-122"/>
              <a:cs typeface="Arial" panose="020B0604020202020204" pitchFamily="34" charset="0"/>
            </a:endParaRPr>
          </a:p>
        </p:txBody>
      </p:sp>
      <p:sp>
        <p:nvSpPr>
          <p:cNvPr id="6" name="副标题 2"/>
          <p:cNvSpPr>
            <a:spLocks noGrp="1"/>
          </p:cNvSpPr>
          <p:nvPr>
            <p:ph type="subTitle" idx="1"/>
          </p:nvPr>
        </p:nvSpPr>
        <p:spPr>
          <a:xfrm>
            <a:off x="7095567" y="3606079"/>
            <a:ext cx="4500626" cy="1204133"/>
          </a:xfrm>
        </p:spPr>
        <p:txBody>
          <a:bodyPr>
            <a:noAutofit/>
          </a:bodyPr>
          <a:lstStyle/>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p:txBody>
      </p:sp>
      <p:sp>
        <p:nvSpPr>
          <p:cNvPr id="4" name="副标题 2"/>
          <p:cNvSpPr txBox="1">
            <a:spLocks/>
          </p:cNvSpPr>
          <p:nvPr/>
        </p:nvSpPr>
        <p:spPr>
          <a:xfrm>
            <a:off x="1449213" y="5991232"/>
            <a:ext cx="10146980" cy="73601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US" altLang="zh-CN" sz="2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[1] Haikuan Li </a:t>
            </a:r>
            <a:r>
              <a:rPr kumimoji="0" lang="en-US" altLang="zh-CN" sz="2000" b="1" i="1"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a:t>
            </a:r>
            <a:r>
              <a:rPr kumimoji="0" lang="en-US" altLang="zh-CN" sz="2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Software Development of Datafication, Intelligence, </a:t>
            </a:r>
            <a:r>
              <a:rPr kumimoji="0" lang="en-US" altLang="zh-CN" sz="2000" b="1" i="0" u="sng"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Architecturalzation</a:t>
            </a:r>
            <a:r>
              <a:rPr kumimoji="0" lang="en-US" altLang="zh-CN" sz="2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 and Intensification(ppt)”, Lecture Notes</a:t>
            </a:r>
            <a:r>
              <a:rPr kumimoji="0" lang="zh-CN" altLang="en-US" sz="2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 </a:t>
            </a:r>
            <a:r>
              <a:rPr kumimoji="0" lang="en-US" altLang="zh-CN" sz="2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ketchFlow Print" panose="02000000000000000000" pitchFamily="2" charset="0"/>
                <a:ea typeface="幼圆" panose="02010509060101010101" pitchFamily="49" charset="-122"/>
                <a:cs typeface="Times New Roman" panose="02020603050405020304" pitchFamily="18" charset="0"/>
              </a:rPr>
              <a:t>on Leading Software Technology,  Cleba Group, NL, 2020</a:t>
            </a:r>
          </a:p>
        </p:txBody>
      </p:sp>
      <p:sp>
        <p:nvSpPr>
          <p:cNvPr id="5" name="TextBox 4">
            <a:extLst>
              <a:ext uri="{FF2B5EF4-FFF2-40B4-BE49-F238E27FC236}">
                <a16:creationId xmlns:a16="http://schemas.microsoft.com/office/drawing/2014/main" id="{E6E12708-223A-DA61-5C71-D10AD832E077}"/>
              </a:ext>
            </a:extLst>
          </p:cNvPr>
          <p:cNvSpPr txBox="1"/>
          <p:nvPr/>
        </p:nvSpPr>
        <p:spPr>
          <a:xfrm>
            <a:off x="3050722" y="3244334"/>
            <a:ext cx="61014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150" normalizeH="0" baseline="0" noProof="0" dirty="0">
                <a:ln>
                  <a:noFill/>
                </a:ln>
                <a:solidFill>
                  <a:prstClr val="white"/>
                </a:solidFill>
                <a:effectLst>
                  <a:outerShdw blurRad="38100" dist="38100" dir="2700000" algn="tl">
                    <a:srgbClr val="000000">
                      <a:alpha val="43137"/>
                    </a:srgbClr>
                  </a:outerShdw>
                </a:effectLst>
                <a:uLnTx/>
                <a:uFillTx/>
                <a:latin typeface="LiSu" panose="02010509060101010101" pitchFamily="49" charset="-122"/>
                <a:ea typeface="LiSu" panose="02010509060101010101" pitchFamily="49" charset="-122"/>
                <a:cs typeface="Arial" panose="020B0604020202020204" pitchFamily="34" charset="0"/>
              </a:rPr>
              <a:t>|</a:t>
            </a:r>
            <a:r>
              <a:rPr kumimoji="0" lang="zh-CN" altLang="en-US" sz="1800" b="1" i="0" u="none" strike="noStrike" kern="1200" cap="none" spc="-150" normalizeH="0" baseline="0" noProof="0" dirty="0">
                <a:ln>
                  <a:noFill/>
                </a:ln>
                <a:solidFill>
                  <a:prstClr val="white"/>
                </a:solidFill>
                <a:effectLst>
                  <a:outerShdw blurRad="38100" dist="38100" dir="2700000" algn="tl">
                    <a:srgbClr val="000000">
                      <a:alpha val="43137"/>
                    </a:srgbClr>
                  </a:outerShdw>
                </a:effectLst>
                <a:uLnTx/>
                <a:uFillTx/>
                <a:latin typeface="LiSu" panose="02010509060101010101" pitchFamily="49" charset="-122"/>
                <a:ea typeface="LiSu" panose="02010509060101010101" pitchFamily="49" charset="-122"/>
                <a:cs typeface="Arial" panose="020B0604020202020204" pitchFamily="34" charset="0"/>
              </a:rPr>
              <a:t>、、，</a:t>
            </a:r>
            <a:endParaRPr kumimoji="0" lang="LID4096"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54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87123" y="327272"/>
            <a:ext cx="4264271" cy="769441"/>
          </a:xfrm>
          <a:prstGeom prst="rect">
            <a:avLst/>
          </a:prstGeom>
          <a:noFill/>
        </p:spPr>
        <p:txBody>
          <a:bodyPr wrap="square" rtlCol="0">
            <a:spAutoFit/>
          </a:bodyPr>
          <a:lstStyle/>
          <a:p>
            <a:r>
              <a:rPr lang="en-US" altLang="zh-CN" sz="4400" dirty="0">
                <a:solidFill>
                  <a:srgbClr val="C00000"/>
                </a:solidFill>
                <a:latin typeface="Arial" panose="020B0604020202020204" pitchFamily="34" charset="0"/>
                <a:cs typeface="Arial" panose="020B0604020202020204" pitchFamily="34" charset="0"/>
              </a:rPr>
              <a:t>What is data?</a:t>
            </a:r>
            <a:endParaRPr lang="zh-CN" altLang="en-US" sz="4400" dirty="0">
              <a:solidFill>
                <a:srgbClr val="C00000"/>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1125"/>
          <a:stretch/>
        </p:blipFill>
        <p:spPr>
          <a:xfrm>
            <a:off x="1159616" y="1137366"/>
            <a:ext cx="3534268" cy="202348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28806" r="73830"/>
          <a:stretch/>
        </p:blipFill>
        <p:spPr>
          <a:xfrm>
            <a:off x="5648597" y="2292895"/>
            <a:ext cx="1464296" cy="2832898"/>
          </a:xfrm>
          <a:prstGeom prst="rect">
            <a:avLst/>
          </a:prstGeom>
        </p:spPr>
      </p:pic>
      <p:sp>
        <p:nvSpPr>
          <p:cNvPr id="8" name="矩形 7"/>
          <p:cNvSpPr/>
          <p:nvPr/>
        </p:nvSpPr>
        <p:spPr>
          <a:xfrm>
            <a:off x="5087366" y="554951"/>
            <a:ext cx="5678157" cy="400110"/>
          </a:xfrm>
          <a:prstGeom prst="rect">
            <a:avLst/>
          </a:prstGeom>
        </p:spPr>
        <p:txBody>
          <a:bodyPr wrap="none">
            <a:spAutoFit/>
          </a:bodyPr>
          <a:lstStyle/>
          <a:p>
            <a:r>
              <a:rPr lang="en-US" altLang="zh-CN" sz="2000" u="sng" dirty="0">
                <a:solidFill>
                  <a:srgbClr val="C00000"/>
                </a:solidFill>
                <a:latin typeface="Comic Sans MS" panose="030F0702030302020204" pitchFamily="66" charset="0"/>
              </a:rPr>
              <a:t>Data</a:t>
            </a:r>
            <a:r>
              <a:rPr lang="en-US" altLang="zh-CN" sz="2000" u="sng" dirty="0">
                <a:latin typeface="Comic Sans MS" panose="030F0702030302020204" pitchFamily="66" charset="0"/>
              </a:rPr>
              <a:t> is normally known as information carrier.</a:t>
            </a:r>
            <a:endParaRPr lang="zh-CN" altLang="en-US" sz="2000" u="sng" dirty="0">
              <a:latin typeface="Comic Sans MS" panose="030F0702030302020204" pitchFamily="66" charset="0"/>
            </a:endParaRPr>
          </a:p>
        </p:txBody>
      </p:sp>
      <p:sp>
        <p:nvSpPr>
          <p:cNvPr id="9" name="矩形 8"/>
          <p:cNvSpPr/>
          <p:nvPr/>
        </p:nvSpPr>
        <p:spPr>
          <a:xfrm>
            <a:off x="849896" y="3328580"/>
            <a:ext cx="2044149" cy="369332"/>
          </a:xfrm>
          <a:prstGeom prst="rect">
            <a:avLst/>
          </a:prstGeom>
          <a:solidFill>
            <a:srgbClr val="FF9966"/>
          </a:solidFill>
          <a:ln>
            <a:solidFill>
              <a:schemeClr val="accent2"/>
            </a:solidFill>
          </a:ln>
        </p:spPr>
        <p:txBody>
          <a:bodyPr wrap="none">
            <a:spAutoFit/>
          </a:bodyPr>
          <a:lstStyle/>
          <a:p>
            <a:r>
              <a:rPr lang="en-US" altLang="zh-CN">
                <a:latin typeface="Arial" panose="020B0604020202020204" pitchFamily="34" charset="0"/>
                <a:ea typeface="宋体" panose="02010600030101010101" pitchFamily="2" charset="-122"/>
              </a:rPr>
              <a:t>Information carrier</a:t>
            </a:r>
            <a:endParaRPr lang="zh-CN" altLang="en-US"/>
          </a:p>
        </p:txBody>
      </p:sp>
      <p:sp>
        <p:nvSpPr>
          <p:cNvPr id="10" name="右箭头 9"/>
          <p:cNvSpPr/>
          <p:nvPr/>
        </p:nvSpPr>
        <p:spPr>
          <a:xfrm rot="18096433">
            <a:off x="2099104" y="2725075"/>
            <a:ext cx="680928" cy="284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26695" y="3945156"/>
            <a:ext cx="1338828" cy="369332"/>
          </a:xfrm>
          <a:prstGeom prst="rect">
            <a:avLst/>
          </a:prstGeom>
          <a:solidFill>
            <a:srgbClr val="FF9966"/>
          </a:solidFill>
          <a:ln>
            <a:solidFill>
              <a:schemeClr val="accent2"/>
            </a:solidFill>
          </a:ln>
        </p:spPr>
        <p:txBody>
          <a:bodyPr wrap="none">
            <a:spAutoFit/>
          </a:bodyPr>
          <a:lstStyle/>
          <a:p>
            <a:r>
              <a:rPr lang="en-US" altLang="zh-CN">
                <a:latin typeface="Arial" panose="020B0604020202020204" pitchFamily="34" charset="0"/>
                <a:ea typeface="宋体" panose="02010600030101010101" pitchFamily="2" charset="-122"/>
              </a:rPr>
              <a:t>Information</a:t>
            </a:r>
            <a:endParaRPr lang="zh-CN" altLang="en-US"/>
          </a:p>
        </p:txBody>
      </p:sp>
      <p:sp>
        <p:nvSpPr>
          <p:cNvPr id="12" name="右箭头 11"/>
          <p:cNvSpPr/>
          <p:nvPr/>
        </p:nvSpPr>
        <p:spPr>
          <a:xfrm rot="3720844">
            <a:off x="9231247" y="3222231"/>
            <a:ext cx="1004274" cy="314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云形标注 1"/>
          <p:cNvSpPr/>
          <p:nvPr/>
        </p:nvSpPr>
        <p:spPr>
          <a:xfrm>
            <a:off x="7613388" y="1198496"/>
            <a:ext cx="3626614" cy="1615782"/>
          </a:xfrm>
          <a:prstGeom prst="cloudCallout">
            <a:avLst>
              <a:gd name="adj1" fmla="val -60970"/>
              <a:gd name="adj2" fmla="val 45800"/>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763667" y="1480550"/>
            <a:ext cx="1576072" cy="954107"/>
          </a:xfrm>
          <a:prstGeom prst="rect">
            <a:avLst/>
          </a:prstGeom>
          <a:noFill/>
        </p:spPr>
        <p:txBody>
          <a:bodyPr wrap="none" rtlCol="0">
            <a:spAutoFit/>
          </a:bodyPr>
          <a:lstStyle/>
          <a:p>
            <a:pPr algn="ctr"/>
            <a:r>
              <a:rPr lang="en-US" altLang="zh-CN" sz="2800">
                <a:latin typeface="Arial Narrow" panose="020B0606020202030204" pitchFamily="34" charset="0"/>
              </a:rPr>
              <a:t>Autumn is </a:t>
            </a:r>
          </a:p>
          <a:p>
            <a:pPr algn="ctr"/>
            <a:r>
              <a:rPr lang="en-US" altLang="zh-CN" sz="2800">
                <a:latin typeface="Arial Narrow" panose="020B0606020202030204" pitchFamily="34" charset="0"/>
              </a:rPr>
              <a:t>coming</a:t>
            </a:r>
            <a:r>
              <a:rPr lang="zh-CN" altLang="en-US" sz="2800">
                <a:latin typeface="Arial Narrow" panose="020B0606020202030204" pitchFamily="34" charset="0"/>
              </a:rPr>
              <a:t>！</a:t>
            </a:r>
          </a:p>
        </p:txBody>
      </p:sp>
      <p:sp>
        <p:nvSpPr>
          <p:cNvPr id="13" name="矩形 12"/>
          <p:cNvSpPr/>
          <p:nvPr/>
        </p:nvSpPr>
        <p:spPr>
          <a:xfrm>
            <a:off x="811307" y="5219281"/>
            <a:ext cx="10746691" cy="1442446"/>
          </a:xfrm>
          <a:prstGeom prst="rect">
            <a:avLst/>
          </a:prstGeom>
        </p:spPr>
        <p:txBody>
          <a:bodyPr wrap="square">
            <a:spAutoFit/>
          </a:bodyPr>
          <a:lstStyle/>
          <a:p>
            <a:pPr>
              <a:lnSpc>
                <a:spcPct val="107000"/>
              </a:lnSpc>
              <a:spcAft>
                <a:spcPts val="0"/>
              </a:spcAft>
            </a:pPr>
            <a:r>
              <a:rPr lang="en-US" altLang="zh-CN" sz="800" dirty="0">
                <a:solidFill>
                  <a:srgbClr val="C00000"/>
                </a:solidFill>
                <a:latin typeface="Arial" panose="020B0604020202020204" pitchFamily="34" charset="0"/>
                <a:ea typeface="宋体" panose="02010600030101010101" pitchFamily="2" charset="-122"/>
                <a:cs typeface="Times New Roman" panose="02020603050405020304" pitchFamily="18" charset="0"/>
              </a:rPr>
              <a:t> </a:t>
            </a:r>
            <a:endParaRPr lang="zh-CN" altLang="zh-CN"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Times New Roman" panose="02020603050405020304" pitchFamily="18" charset="0"/>
              </a:rPr>
              <a:t>In the matter of fact, the data, especially the big data, normally refers to only the</a:t>
            </a:r>
            <a:r>
              <a:rPr lang="zh-CN" altLang="en-US" dirty="0">
                <a:latin typeface="Arial" panose="020B0604020202020204" pitchFamily="34" charset="0"/>
                <a:ea typeface="宋体" panose="02010600030101010101" pitchFamily="2" charset="-122"/>
                <a:cs typeface="Times New Roman" panose="02020603050405020304" pitchFamily="18" charset="0"/>
              </a:rPr>
              <a:t> </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symbolized </a:t>
            </a:r>
            <a:r>
              <a:rPr lang="en-US" altLang="zh-CN" dirty="0">
                <a:latin typeface="Arial" panose="020B0604020202020204" pitchFamily="34" charset="0"/>
                <a:ea typeface="宋体" panose="02010600030101010101" pitchFamily="2" charset="-122"/>
                <a:cs typeface="Times New Roman" panose="02020603050405020304" pitchFamily="18" charset="0"/>
              </a:rPr>
              <a:t>or  </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digitalized information</a:t>
            </a:r>
            <a:r>
              <a:rPr lang="en-US" altLang="zh-CN" dirty="0">
                <a:latin typeface="Arial" panose="020B0604020202020204" pitchFamily="34" charset="0"/>
                <a:ea typeface="宋体" panose="02010600030101010101" pitchFamily="2" charset="-122"/>
                <a:cs typeface="Times New Roman" panose="02020603050405020304" pitchFamily="18" charset="0"/>
              </a:rPr>
              <a:t>.  </a:t>
            </a:r>
            <a:endParaRPr lang="zh-CN" altLang="zh-CN"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Times New Roman" panose="02020603050405020304" pitchFamily="18" charset="0"/>
              </a:rPr>
              <a:t>This is perhaps why so many companies and organizations, nowadays, busy with digitalization, </a:t>
            </a:r>
            <a:endParaRPr lang="zh-CN" altLang="zh-CN"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Aft>
                <a:spcPts val="0"/>
              </a:spcAft>
            </a:pPr>
            <a:r>
              <a:rPr lang="en-US" altLang="zh-CN" dirty="0">
                <a:latin typeface="Arial" panose="020B0604020202020204" pitchFamily="34" charset="0"/>
                <a:ea typeface="宋体" panose="02010600030101010101" pitchFamily="2" charset="-122"/>
                <a:cs typeface="Times New Roman" panose="02020603050405020304" pitchFamily="18" charset="0"/>
              </a:rPr>
              <a:t>This is because that computers can process </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the </a:t>
            </a:r>
            <a:r>
              <a:rPr lang="en-US" altLang="zh-CN" sz="2000" b="1" u="sng" dirty="0">
                <a:solidFill>
                  <a:srgbClr val="0070C0"/>
                </a:solidFill>
                <a:latin typeface="Arial" panose="020B0604020202020204" pitchFamily="34" charset="0"/>
                <a:ea typeface="宋体" panose="02010600030101010101" pitchFamily="2" charset="-122"/>
                <a:cs typeface="Times New Roman" panose="02020603050405020304" pitchFamily="18" charset="0"/>
              </a:rPr>
              <a:t>digitalized</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 data</a:t>
            </a:r>
            <a:r>
              <a:rPr lang="en-US" altLang="zh-CN" dirty="0">
                <a:latin typeface="Arial" panose="020B0604020202020204" pitchFamily="34" charset="0"/>
                <a:ea typeface="宋体" panose="02010600030101010101" pitchFamily="2" charset="-122"/>
                <a:cs typeface="Times New Roman" panose="02020603050405020304" pitchFamily="18" charset="0"/>
              </a:rPr>
              <a:t> only. </a:t>
            </a:r>
            <a:endParaRPr lang="zh-CN" altLang="zh-CN"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772671" y="3809256"/>
            <a:ext cx="4857819" cy="1607107"/>
          </a:xfrm>
          <a:prstGeom prst="rect">
            <a:avLst/>
          </a:prstGeom>
        </p:spPr>
        <p:txBody>
          <a:bodyPr wrap="square">
            <a:spAutoFit/>
          </a:bodyPr>
          <a:lstStyle/>
          <a:p>
            <a:pPr lvl="0">
              <a:lnSpc>
                <a:spcPct val="107000"/>
              </a:lnSpc>
            </a:pPr>
            <a:r>
              <a:rPr lang="en-US" altLang="zh-CN" dirty="0">
                <a:solidFill>
                  <a:prstClr val="black"/>
                </a:solidFill>
                <a:latin typeface="Arial" panose="020B0604020202020204" pitchFamily="34" charset="0"/>
                <a:ea typeface="宋体" panose="02010600030101010101" pitchFamily="2" charset="-122"/>
                <a:cs typeface="Times New Roman" panose="02020603050405020304" pitchFamily="18" charset="0"/>
              </a:rPr>
              <a:t>If data is defined this way, as information carrier only, may I ask, </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what is not </a:t>
            </a:r>
            <a:r>
              <a:rPr lang="en-US" altLang="zh-CN" sz="2000" b="1" u="sng" dirty="0">
                <a:solidFill>
                  <a:srgbClr val="0070C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Times New Roman" panose="02020603050405020304" pitchFamily="18" charset="0"/>
              </a:rPr>
              <a:t>information carrier </a:t>
            </a: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or what is not data in the universe? </a:t>
            </a:r>
            <a:endParaRPr lang="zh-CN" altLang="zh-CN" dirty="0">
              <a:solidFill>
                <a:prstClr val="black"/>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07000"/>
              </a:lnSpc>
            </a:pPr>
            <a:r>
              <a:rPr lang="en-US" altLang="zh-CN" dirty="0">
                <a:solidFill>
                  <a:srgbClr val="C00000"/>
                </a:solidFill>
                <a:latin typeface="Arial" panose="020B0604020202020204" pitchFamily="34" charset="0"/>
                <a:ea typeface="宋体" panose="02010600030101010101" pitchFamily="2" charset="-122"/>
                <a:cs typeface="Times New Roman" panose="02020603050405020304" pitchFamily="18" charset="0"/>
              </a:rPr>
              <a:t>If everything is data, how could we deal with it?</a:t>
            </a:r>
            <a:endParaRPr lang="zh-CN" altLang="zh-CN" dirty="0">
              <a:solidFill>
                <a:prstClr val="black"/>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3002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5047" y="589006"/>
            <a:ext cx="4639412" cy="769441"/>
          </a:xfrm>
          <a:prstGeom prst="rect">
            <a:avLst/>
          </a:prstGeom>
        </p:spPr>
        <p:txBody>
          <a:bodyPr wrap="none">
            <a:spAutoFit/>
          </a:bodyPr>
          <a:lstStyle/>
          <a:p>
            <a:pPr lvl="0">
              <a:spcBef>
                <a:spcPts val="600"/>
              </a:spcBef>
              <a:spcAft>
                <a:spcPts val="30"/>
              </a:spcAft>
            </a:pPr>
            <a:r>
              <a:rPr lang="en-US" altLang="zh-CN" sz="4400" dirty="0">
                <a:solidFill>
                  <a:srgbClr val="C00000"/>
                </a:solidFill>
                <a:latin typeface="Arial" panose="020B0604020202020204" pitchFamily="34" charset="0"/>
                <a:cs typeface="Arial" panose="020B0604020202020204" pitchFamily="34" charset="0"/>
              </a:rPr>
              <a:t>Software-As-Data</a:t>
            </a:r>
            <a:endParaRPr lang="zh-CN" altLang="zh-CN" sz="4400" dirty="0">
              <a:solidFill>
                <a:srgbClr val="C00000"/>
              </a:solidFill>
              <a:latin typeface="Arial" panose="020B0604020202020204" pitchFamily="34" charset="0"/>
              <a:cs typeface="Arial" panose="020B0604020202020204" pitchFamily="34" charset="0"/>
            </a:endParaRPr>
          </a:p>
        </p:txBody>
      </p:sp>
      <p:sp>
        <p:nvSpPr>
          <p:cNvPr id="3" name="矩形 2"/>
          <p:cNvSpPr/>
          <p:nvPr/>
        </p:nvSpPr>
        <p:spPr>
          <a:xfrm>
            <a:off x="1447053" y="1388957"/>
            <a:ext cx="10335216" cy="1277850"/>
          </a:xfrm>
          <a:prstGeom prst="rect">
            <a:avLst/>
          </a:prstGeom>
        </p:spPr>
        <p:txBody>
          <a:bodyPr wrap="square">
            <a:spAutoFit/>
          </a:bodyPr>
          <a:lstStyle/>
          <a:p>
            <a:pPr>
              <a:lnSpc>
                <a:spcPct val="107000"/>
              </a:lnSpc>
              <a:spcAft>
                <a:spcPts val="0"/>
              </a:spcAft>
            </a:pPr>
            <a:r>
              <a:rPr lang="en-US" altLang="zh-CN" sz="2400" b="1" dirty="0">
                <a:solidFill>
                  <a:srgbClr val="000000"/>
                </a:solidFill>
                <a:latin typeface="Arial Narrow" panose="020B0606020202030204" pitchFamily="34" charset="0"/>
                <a:ea typeface="宋体" panose="02010600030101010101" pitchFamily="2" charset="-122"/>
                <a:cs typeface="Arial" panose="020B0604020202020204" pitchFamily="34" charset="0"/>
              </a:rPr>
              <a:t>Software is normally used to process data</a:t>
            </a:r>
            <a:r>
              <a:rPr lang="en-US" altLang="zh-CN" sz="2400" dirty="0">
                <a:solidFill>
                  <a:srgbClr val="000000"/>
                </a:solidFill>
                <a:latin typeface="Arial Narrow" panose="020B0606020202030204" pitchFamily="34" charset="0"/>
                <a:ea typeface="宋体" panose="02010600030101010101" pitchFamily="2" charset="-122"/>
                <a:cs typeface="Arial" panose="020B0604020202020204" pitchFamily="34" charset="0"/>
              </a:rPr>
              <a:t>, The fact is typically reflected in </a:t>
            </a:r>
            <a:r>
              <a:rPr lang="en-US" altLang="zh-CN" sz="2400" b="1" dirty="0">
                <a:solidFill>
                  <a:srgbClr val="C00000"/>
                </a:solidFill>
                <a:latin typeface="Arial Narrow" panose="020B0606020202030204" pitchFamily="34" charset="0"/>
                <a:ea typeface="宋体" panose="02010600030101010101" pitchFamily="2" charset="-122"/>
                <a:cs typeface="Arial" panose="020B0604020202020204" pitchFamily="34" charset="0"/>
              </a:rPr>
              <a:t>data flow diagram </a:t>
            </a:r>
            <a:r>
              <a:rPr lang="en-US" altLang="zh-CN" sz="2400" dirty="0">
                <a:solidFill>
                  <a:srgbClr val="000000"/>
                </a:solidFill>
                <a:latin typeface="Arial Narrow" panose="020B0606020202030204" pitchFamily="34" charset="0"/>
                <a:ea typeface="宋体" panose="02010600030101010101" pitchFamily="2" charset="-122"/>
                <a:cs typeface="Arial" panose="020B0604020202020204" pitchFamily="34" charset="0"/>
              </a:rPr>
              <a:t>that are used for software development. </a:t>
            </a:r>
            <a:endParaRPr lang="zh-CN" altLang="zh-CN"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Aft>
                <a:spcPts val="0"/>
              </a:spcAft>
            </a:pPr>
            <a:r>
              <a:rPr lang="en-US" altLang="zh-CN" sz="2400" dirty="0">
                <a:solidFill>
                  <a:srgbClr val="000000"/>
                </a:solidFill>
                <a:latin typeface="Arial Narrow" panose="020B0606020202030204" pitchFamily="34" charset="0"/>
                <a:ea typeface="宋体" panose="02010600030101010101" pitchFamily="2" charset="-122"/>
                <a:cs typeface="Arial" panose="020B0604020202020204" pitchFamily="34" charset="0"/>
              </a:rPr>
              <a:t>However</a:t>
            </a:r>
            <a:r>
              <a:rPr lang="en-US" altLang="zh-CN" sz="2400" b="1" dirty="0">
                <a:solidFill>
                  <a:srgbClr val="C00000"/>
                </a:solidFill>
                <a:latin typeface="Arial Narrow" panose="020B0606020202030204" pitchFamily="34" charset="0"/>
                <a:ea typeface="宋体" panose="02010600030101010101" pitchFamily="2" charset="-122"/>
                <a:cs typeface="Arial" panose="020B0604020202020204" pitchFamily="34" charset="0"/>
              </a:rPr>
              <a:t>, software is also data</a:t>
            </a:r>
            <a:r>
              <a:rPr lang="en-US" altLang="zh-CN" sz="2400" dirty="0">
                <a:solidFill>
                  <a:srgbClr val="000000"/>
                </a:solidFill>
                <a:latin typeface="Arial Narrow" panose="020B0606020202030204" pitchFamily="34" charset="0"/>
                <a:ea typeface="宋体" panose="02010600030101010101" pitchFamily="2" charset="-122"/>
                <a:cs typeface="Arial" panose="020B0604020202020204" pitchFamily="34" charset="0"/>
              </a:rPr>
              <a:t>, especially when we use program to process program.</a:t>
            </a:r>
            <a:endParaRPr lang="zh-CN" altLang="zh-CN" sz="20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p:cNvSpPr/>
          <p:nvPr/>
        </p:nvSpPr>
        <p:spPr>
          <a:xfrm>
            <a:off x="1537342" y="2777730"/>
            <a:ext cx="3503460" cy="461665"/>
          </a:xfrm>
          <a:prstGeom prst="rect">
            <a:avLst/>
          </a:prstGeom>
        </p:spPr>
        <p:txBody>
          <a:bodyPr wrap="none">
            <a:spAutoFit/>
          </a:bodyPr>
          <a:lstStyle/>
          <a:p>
            <a:r>
              <a:rPr lang="en-US" altLang="zh-CN" sz="2400" b="1" u="sng" kern="100" dirty="0">
                <a:latin typeface="Arial Narrow" panose="020B0606020202030204" pitchFamily="34" charset="0"/>
                <a:ea typeface="宋体" panose="02010600030101010101" pitchFamily="2" charset="-122"/>
                <a:cs typeface="Arial" panose="020B0604020202020204" pitchFamily="34" charset="0"/>
              </a:rPr>
              <a:t>Compiler, a typical example</a:t>
            </a:r>
            <a:endParaRPr lang="zh-CN" altLang="en-US" sz="2400" u="sng" dirty="0"/>
          </a:p>
        </p:txBody>
      </p:sp>
      <p:sp>
        <p:nvSpPr>
          <p:cNvPr id="6" name="矩形 5"/>
          <p:cNvSpPr/>
          <p:nvPr/>
        </p:nvSpPr>
        <p:spPr>
          <a:xfrm>
            <a:off x="1537342" y="5677851"/>
            <a:ext cx="5396029" cy="461665"/>
          </a:xfrm>
          <a:prstGeom prst="rect">
            <a:avLst/>
          </a:prstGeom>
        </p:spPr>
        <p:txBody>
          <a:bodyPr wrap="none">
            <a:spAutoFit/>
          </a:bodyPr>
          <a:lstStyle/>
          <a:p>
            <a:r>
              <a:rPr lang="en-US" altLang="zh-CN" sz="2400" kern="100">
                <a:solidFill>
                  <a:srgbClr val="000000"/>
                </a:solidFill>
                <a:latin typeface="Arial Narrow" panose="020B0606020202030204" pitchFamily="34" charset="0"/>
                <a:ea typeface="宋体" panose="02010600030101010101" pitchFamily="2" charset="-122"/>
                <a:cs typeface="Arial" panose="020B0604020202020204" pitchFamily="34" charset="0"/>
              </a:rPr>
              <a:t>The software being processed is actually data.</a:t>
            </a:r>
            <a:endParaRPr lang="zh-CN" altLang="en-US" sz="2400"/>
          </a:p>
        </p:txBody>
      </p:sp>
      <p:grpSp>
        <p:nvGrpSpPr>
          <p:cNvPr id="13" name="组合 12"/>
          <p:cNvGrpSpPr/>
          <p:nvPr/>
        </p:nvGrpSpPr>
        <p:grpSpPr>
          <a:xfrm>
            <a:off x="1537342" y="3354492"/>
            <a:ext cx="9022691" cy="2155738"/>
            <a:chOff x="1402432" y="2470079"/>
            <a:chExt cx="9022691" cy="2155738"/>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1171" y="2470079"/>
              <a:ext cx="2475349" cy="2155738"/>
            </a:xfrm>
            <a:prstGeom prst="rect">
              <a:avLst/>
            </a:prstGeom>
          </p:spPr>
        </p:pic>
        <p:sp>
          <p:nvSpPr>
            <p:cNvPr id="8" name="圆角矩形 7"/>
            <p:cNvSpPr/>
            <p:nvPr/>
          </p:nvSpPr>
          <p:spPr>
            <a:xfrm>
              <a:off x="1402432" y="3294261"/>
              <a:ext cx="2847885" cy="507371"/>
            </a:xfrm>
            <a:prstGeom prst="roundRect">
              <a:avLst/>
            </a:prstGeom>
            <a:solidFill>
              <a:srgbClr val="FF7C80"/>
            </a:solidFill>
            <a:ln>
              <a:solidFill>
                <a:srgbClr val="FF7C8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kern="100">
                  <a:solidFill>
                    <a:srgbClr val="000000"/>
                  </a:solidFill>
                  <a:latin typeface="Arial" panose="020B0604020202020204" pitchFamily="34" charset="0"/>
                  <a:ea typeface="宋体" panose="02010600030101010101" pitchFamily="2" charset="-122"/>
                  <a:cs typeface="Arial" panose="020B0604020202020204" pitchFamily="34" charset="0"/>
                </a:rPr>
                <a:t>Software source code </a:t>
              </a:r>
              <a:endParaRPr lang="zh-CN" altLang="en-US" sz="2000">
                <a:latin typeface="Arial" panose="020B0604020202020204" pitchFamily="34" charset="0"/>
                <a:cs typeface="Arial" panose="020B0604020202020204" pitchFamily="34" charset="0"/>
              </a:endParaRPr>
            </a:p>
          </p:txBody>
        </p:sp>
        <p:sp>
          <p:nvSpPr>
            <p:cNvPr id="9" name="等腰三角形 8"/>
            <p:cNvSpPr/>
            <p:nvPr/>
          </p:nvSpPr>
          <p:spPr>
            <a:xfrm>
              <a:off x="8190623" y="2563276"/>
              <a:ext cx="2234500" cy="1837876"/>
            </a:xfrm>
            <a:prstGeom prst="triangle">
              <a:avLst>
                <a:gd name="adj" fmla="val 74845"/>
              </a:avLst>
            </a:prstGeom>
            <a:solidFill>
              <a:srgbClr val="FF7C8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kern="100">
                  <a:solidFill>
                    <a:srgbClr val="000000"/>
                  </a:solidFill>
                  <a:latin typeface="Arial" panose="020B0604020202020204" pitchFamily="34" charset="0"/>
                  <a:ea typeface="宋体" panose="02010600030101010101" pitchFamily="2" charset="-122"/>
                  <a:cs typeface="Arial" panose="020B0604020202020204" pitchFamily="34" charset="0"/>
                </a:rPr>
                <a:t>Target code</a:t>
              </a:r>
              <a:endParaRPr lang="zh-CN" altLang="en-US">
                <a:latin typeface="Arial" panose="020B0604020202020204" pitchFamily="34" charset="0"/>
                <a:cs typeface="Arial" panose="020B0604020202020204" pitchFamily="34" charset="0"/>
              </a:endParaRPr>
            </a:p>
          </p:txBody>
        </p:sp>
        <p:sp>
          <p:nvSpPr>
            <p:cNvPr id="10" name="右箭头 9"/>
            <p:cNvSpPr/>
            <p:nvPr/>
          </p:nvSpPr>
          <p:spPr>
            <a:xfrm>
              <a:off x="4317166" y="3164148"/>
              <a:ext cx="621943" cy="767599"/>
            </a:xfrm>
            <a:prstGeom prst="rightArrow">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7346520" y="3201522"/>
              <a:ext cx="1336429" cy="767599"/>
            </a:xfrm>
            <a:prstGeom prst="rightArrow">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9319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9428" y="1883351"/>
            <a:ext cx="9394515" cy="4648324"/>
          </a:xfrm>
          <a:prstGeom prst="rect">
            <a:avLst/>
          </a:prstGeom>
          <a:solidFill>
            <a:srgbClr val="F9FBF4"/>
          </a:solidFill>
          <a:ln w="12700">
            <a:solidFill>
              <a:schemeClr val="bg1">
                <a:lumMod val="50000"/>
              </a:schemeClr>
            </a:solidFill>
          </a:ln>
          <a:scene3d>
            <a:camera prst="orthographicFront"/>
            <a:lightRig rig="threePt" dir="t"/>
          </a:scene3d>
          <a:sp3d>
            <a:bevelT prst="relaxedInset"/>
          </a:sp3d>
        </p:spPr>
        <p:txBody>
          <a:bodyPr wrap="square">
            <a:spAutoFit/>
          </a:bodyPr>
          <a:lstStyle/>
          <a:p>
            <a:pPr marL="457200" indent="-457200">
              <a:lnSpc>
                <a:spcPct val="107000"/>
              </a:lnSpc>
              <a:spcAft>
                <a:spcPts val="0"/>
              </a:spcAft>
              <a:buFont typeface="Wingdings" panose="05000000000000000000" pitchFamily="2" charset="2"/>
              <a:buChar char="q"/>
            </a:pPr>
            <a:endParaRPr lang="en-US" altLang="zh-CN" sz="1000"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marL="457200" indent="-457200">
              <a:lnSpc>
                <a:spcPct val="107000"/>
              </a:lnSpc>
              <a:spcAft>
                <a:spcPts val="0"/>
              </a:spcAft>
              <a:buClr>
                <a:srgbClr val="002060"/>
              </a:buClr>
              <a:buFont typeface="Wingdings" panose="05000000000000000000" pitchFamily="2" charset="2"/>
              <a:buChar char="p"/>
            </a:pPr>
            <a:r>
              <a:rPr lang="en-US" altLang="zh-CN" sz="2000" b="1" dirty="0">
                <a:solidFill>
                  <a:srgbClr val="C00000"/>
                </a:solidFill>
                <a:latin typeface="Arial" panose="020B0604020202020204" pitchFamily="34" charset="0"/>
                <a:ea typeface="宋体" panose="02010600030101010101" pitchFamily="2" charset="-122"/>
                <a:cs typeface="Arial" panose="020B0604020202020204" pitchFamily="34" charset="0"/>
              </a:rPr>
              <a:t>Any artifacts </a:t>
            </a:r>
            <a:r>
              <a:rPr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generated during software development, maintenance and even operation, which could be in textual</a:t>
            </a:r>
            <a:r>
              <a:rPr lang="zh-CN" altLang="en-US" sz="2000" dirty="0">
                <a:solidFill>
                  <a:srgbClr val="000000"/>
                </a:solidFill>
                <a:latin typeface="Arial" panose="020B0604020202020204" pitchFamily="34" charset="0"/>
                <a:ea typeface="宋体" panose="02010600030101010101" pitchFamily="2" charset="-122"/>
                <a:cs typeface="Arial" panose="020B0604020202020204" pitchFamily="34" charset="0"/>
              </a:rPr>
              <a:t>，</a:t>
            </a:r>
            <a:r>
              <a:rPr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graphical or any other  formats.</a:t>
            </a:r>
            <a:endParaRPr lang="zh-CN" altLang="zh-CN" sz="2000" dirty="0">
              <a:latin typeface="Arial" panose="020B0604020202020204" pitchFamily="34" charset="0"/>
              <a:ea typeface="宋体" panose="02010600030101010101" pitchFamily="2" charset="-122"/>
              <a:cs typeface="Arial" panose="020B0604020202020204" pitchFamily="34" charset="0"/>
            </a:endParaRPr>
          </a:p>
          <a:p>
            <a:pPr marL="457200" indent="-457200">
              <a:lnSpc>
                <a:spcPct val="107000"/>
              </a:lnSpc>
              <a:spcBef>
                <a:spcPts val="600"/>
              </a:spcBef>
              <a:spcAft>
                <a:spcPts val="0"/>
              </a:spcAft>
              <a:buClr>
                <a:srgbClr val="002060"/>
              </a:buClr>
              <a:buFont typeface="Wingdings" panose="05000000000000000000" pitchFamily="2" charset="2"/>
              <a:buChar char="p"/>
            </a:pPr>
            <a:r>
              <a:rPr lang="en-US" altLang="zh-CN" sz="2000" b="1" dirty="0">
                <a:solidFill>
                  <a:srgbClr val="C00000"/>
                </a:solidFill>
                <a:latin typeface="Arial" panose="020B0604020202020204" pitchFamily="34" charset="0"/>
                <a:ea typeface="宋体" panose="02010600030101010101" pitchFamily="2" charset="-122"/>
                <a:cs typeface="Arial" panose="020B0604020202020204" pitchFamily="34" charset="0"/>
              </a:rPr>
              <a:t>Any running systems </a:t>
            </a:r>
            <a:r>
              <a:rPr lang="en-US" altLang="zh-CN" sz="2000" dirty="0">
                <a:latin typeface="Arial" panose="020B0604020202020204" pitchFamily="34" charset="0"/>
                <a:ea typeface="宋体" panose="02010600030101010101" pitchFamily="2" charset="-122"/>
                <a:cs typeface="Arial" panose="020B0604020202020204" pitchFamily="34" charset="0"/>
              </a:rPr>
              <a:t>especially, the </a:t>
            </a:r>
            <a:r>
              <a:rPr lang="en-US" altLang="zh-CN" sz="2000" dirty="0">
                <a:solidFill>
                  <a:srgbClr val="C00000"/>
                </a:solidFill>
                <a:latin typeface="Arial" panose="020B0604020202020204" pitchFamily="34" charset="0"/>
                <a:ea typeface="宋体" panose="02010600030101010101" pitchFamily="2" charset="-122"/>
                <a:cs typeface="Arial" panose="020B0604020202020204" pitchFamily="34" charset="0"/>
              </a:rPr>
              <a:t>services in the internet</a:t>
            </a:r>
            <a:r>
              <a:rPr lang="en-US" altLang="zh-CN" sz="2000" dirty="0">
                <a:latin typeface="Arial" panose="020B0604020202020204" pitchFamily="34" charset="0"/>
                <a:ea typeface="宋体" panose="02010600030101010101" pitchFamily="2" charset="-122"/>
                <a:cs typeface="Arial" panose="020B0604020202020204" pitchFamily="34" charset="0"/>
              </a:rPr>
              <a:t> can also been viewed as software resources, they are digitalized and accessible, e.g. </a:t>
            </a:r>
            <a:r>
              <a:rPr lang="en-US" altLang="zh-CN" sz="2000" b="1" i="1" u="sng" dirty="0">
                <a:latin typeface="Arial Narrow" panose="020B0606020202030204" pitchFamily="34" charset="0"/>
                <a:ea typeface="宋体" panose="02010600030101010101" pitchFamily="2" charset="-122"/>
                <a:cs typeface="Arial" panose="020B0604020202020204" pitchFamily="34" charset="0"/>
              </a:rPr>
              <a:t>a mobile </a:t>
            </a:r>
            <a:r>
              <a:rPr lang="en-US" altLang="zh-CN" sz="2000" i="1" u="sng" dirty="0">
                <a:latin typeface="Arial Narrow" panose="020B0606020202030204" pitchFamily="34" charset="0"/>
                <a:ea typeface="宋体" panose="02010600030101010101" pitchFamily="2" charset="-122"/>
                <a:cs typeface="Arial" panose="020B0604020202020204" pitchFamily="34" charset="0"/>
              </a:rPr>
              <a:t>is a service in the wireless network.</a:t>
            </a:r>
            <a:endParaRPr lang="en-US" altLang="zh-CN" sz="2000" i="1" dirty="0">
              <a:latin typeface="Arial Narrow" panose="020B0606020202030204" pitchFamily="34" charset="0"/>
              <a:ea typeface="宋体" panose="02010600030101010101" pitchFamily="2" charset="-122"/>
              <a:cs typeface="Arial" panose="020B0604020202020204" pitchFamily="34" charset="0"/>
            </a:endParaRPr>
          </a:p>
          <a:p>
            <a:pPr marL="457200" indent="-457200">
              <a:lnSpc>
                <a:spcPct val="107000"/>
              </a:lnSpc>
              <a:spcBef>
                <a:spcPts val="600"/>
              </a:spcBef>
              <a:spcAft>
                <a:spcPts val="0"/>
              </a:spcAft>
              <a:buClr>
                <a:srgbClr val="002060"/>
              </a:buClr>
              <a:buFont typeface="Wingdings" panose="05000000000000000000" pitchFamily="2" charset="2"/>
              <a:buChar char="p"/>
            </a:pPr>
            <a:r>
              <a:rPr lang="en-US" altLang="zh-CN" sz="2400" b="1" dirty="0">
                <a:solidFill>
                  <a:srgbClr val="C00000"/>
                </a:solidFill>
                <a:latin typeface="Arial Narrow" panose="020B0606020202030204" pitchFamily="34" charset="0"/>
                <a:ea typeface="宋体" panose="02010600030101010101" pitchFamily="2" charset="-122"/>
                <a:cs typeface="Arial" panose="020B0604020202020204" pitchFamily="34" charset="0"/>
              </a:rPr>
              <a:t>Software Defined Everything</a:t>
            </a:r>
            <a:endParaRPr lang="en-US" altLang="zh-CN" sz="2400" b="1" dirty="0">
              <a:effectLst/>
              <a:latin typeface="Arial Narrow" panose="020B0606020202030204" pitchFamily="34" charset="0"/>
              <a:ea typeface="宋体" panose="02010600030101010101" pitchFamily="2" charset="-122"/>
              <a:cs typeface="Arial" panose="020B0604020202020204" pitchFamily="34" charset="0"/>
            </a:endParaRPr>
          </a:p>
          <a:p>
            <a:pPr lvl="1">
              <a:lnSpc>
                <a:spcPct val="107000"/>
              </a:lnSpc>
              <a:buClr>
                <a:srgbClr val="002060"/>
              </a:buClr>
            </a:pPr>
            <a:r>
              <a:rPr lang="en-US" altLang="zh-CN" sz="2000" dirty="0">
                <a:latin typeface="Arial" panose="020B0604020202020204" pitchFamily="34" charset="0"/>
                <a:ea typeface="宋体" panose="02010600030101010101" pitchFamily="2" charset="-122"/>
                <a:cs typeface="Arial" panose="020B0604020202020204" pitchFamily="34" charset="0"/>
              </a:rPr>
              <a:t>Software components may </a:t>
            </a:r>
            <a:r>
              <a:rPr lang="en-US" altLang="zh-CN" sz="2000" dirty="0">
                <a:effectLst/>
                <a:latin typeface="Arial" panose="020B0604020202020204" pitchFamily="34" charset="0"/>
                <a:ea typeface="宋体" panose="02010600030101010101" pitchFamily="2" charset="-122"/>
                <a:cs typeface="Arial" panose="020B0604020202020204" pitchFamily="34" charset="0"/>
              </a:rPr>
              <a:t>not </a:t>
            </a:r>
          </a:p>
          <a:p>
            <a:pPr lvl="1">
              <a:lnSpc>
                <a:spcPct val="107000"/>
              </a:lnSpc>
              <a:buClr>
                <a:srgbClr val="002060"/>
              </a:buClr>
            </a:pPr>
            <a:r>
              <a:rPr lang="en-US" altLang="zh-CN" sz="2000" dirty="0">
                <a:effectLst/>
                <a:latin typeface="Arial" panose="020B0604020202020204" pitchFamily="34" charset="0"/>
                <a:ea typeface="宋体" panose="02010600030101010101" pitchFamily="2" charset="-122"/>
                <a:cs typeface="Arial" panose="020B0604020202020204" pitchFamily="34" charset="0"/>
              </a:rPr>
              <a:t>necessarily be software Intensive, </a:t>
            </a:r>
          </a:p>
          <a:p>
            <a:pPr lvl="1">
              <a:lnSpc>
                <a:spcPct val="107000"/>
              </a:lnSpc>
              <a:buClr>
                <a:srgbClr val="002060"/>
              </a:buClr>
            </a:pPr>
            <a:r>
              <a:rPr lang="en-US" altLang="zh-CN" sz="2000" dirty="0">
                <a:effectLst/>
                <a:latin typeface="Arial" panose="020B0604020202020204" pitchFamily="34" charset="0"/>
                <a:ea typeface="宋体" panose="02010600030101010101" pitchFamily="2" charset="-122"/>
                <a:cs typeface="Arial" panose="020B0604020202020204" pitchFamily="34" charset="0"/>
              </a:rPr>
              <a:t>the hardware </a:t>
            </a:r>
            <a:r>
              <a:rPr lang="en-US" altLang="zh-CN" sz="2000" dirty="0">
                <a:latin typeface="Arial" panose="020B0604020202020204" pitchFamily="34" charset="0"/>
                <a:ea typeface="宋体" panose="02010600030101010101" pitchFamily="2" charset="-122"/>
                <a:cs typeface="Arial" panose="020B0604020202020204" pitchFamily="34" charset="0"/>
              </a:rPr>
              <a:t>i</a:t>
            </a:r>
            <a:r>
              <a:rPr lang="en-US" altLang="zh-CN" sz="2000" dirty="0">
                <a:effectLst/>
                <a:latin typeface="Arial" panose="020B0604020202020204" pitchFamily="34" charset="0"/>
                <a:ea typeface="宋体" panose="02010600030101010101" pitchFamily="2" charset="-122"/>
                <a:cs typeface="Arial" panose="020B0604020202020204" pitchFamily="34" charset="0"/>
              </a:rPr>
              <a:t>ntensive </a:t>
            </a:r>
            <a:r>
              <a:rPr lang="en-US" altLang="zh-CN" sz="2000" dirty="0">
                <a:latin typeface="Arial" panose="020B0604020202020204" pitchFamily="34" charset="0"/>
                <a:ea typeface="宋体" panose="02010600030101010101" pitchFamily="2" charset="-122"/>
                <a:cs typeface="Arial" panose="020B0604020202020204" pitchFamily="34" charset="0"/>
              </a:rPr>
              <a:t>ones</a:t>
            </a:r>
            <a:r>
              <a:rPr lang="en-US" altLang="zh-CN" sz="2000" dirty="0">
                <a:effectLst/>
                <a:latin typeface="Arial" panose="020B0604020202020204" pitchFamily="34" charset="0"/>
                <a:ea typeface="宋体" panose="02010600030101010101" pitchFamily="2" charset="-122"/>
                <a:cs typeface="Arial" panose="020B0604020202020204" pitchFamily="34" charset="0"/>
              </a:rPr>
              <a:t> </a:t>
            </a:r>
            <a:r>
              <a:rPr lang="en-US" altLang="zh-CN" sz="2000" dirty="0">
                <a:latin typeface="Arial" panose="020B0604020202020204" pitchFamily="34" charset="0"/>
                <a:ea typeface="宋体" panose="02010600030101010101" pitchFamily="2" charset="-122"/>
                <a:cs typeface="Arial" panose="020B0604020202020204" pitchFamily="34" charset="0"/>
              </a:rPr>
              <a:t>as well</a:t>
            </a:r>
            <a:r>
              <a:rPr lang="en-US" altLang="zh-CN" sz="2000" dirty="0">
                <a:effectLst/>
                <a:latin typeface="Arial" panose="020B0604020202020204" pitchFamily="34" charset="0"/>
                <a:ea typeface="宋体" panose="02010600030101010101" pitchFamily="2" charset="-122"/>
                <a:cs typeface="Arial" panose="020B0604020202020204" pitchFamily="34" charset="0"/>
              </a:rPr>
              <a:t>.</a:t>
            </a:r>
          </a:p>
          <a:p>
            <a:pPr marL="457200" indent="-457200">
              <a:lnSpc>
                <a:spcPct val="107000"/>
              </a:lnSpc>
              <a:spcBef>
                <a:spcPts val="600"/>
              </a:spcBef>
              <a:spcAft>
                <a:spcPts val="0"/>
              </a:spcAft>
              <a:buClr>
                <a:srgbClr val="002060"/>
              </a:buClr>
              <a:buFont typeface="Wingdings" panose="05000000000000000000" pitchFamily="2" charset="2"/>
              <a:buChar char="p"/>
            </a:pPr>
            <a:r>
              <a:rPr lang="en-US" altLang="zh-CN" sz="2400" b="1" dirty="0">
                <a:solidFill>
                  <a:srgbClr val="C00000"/>
                </a:solidFill>
                <a:latin typeface="Arial Narrow" panose="020B0606020202030204" pitchFamily="34" charset="0"/>
                <a:ea typeface="宋体" panose="02010600030101010101" pitchFamily="2" charset="-122"/>
                <a:cs typeface="Arial" panose="020B0604020202020204" pitchFamily="34" charset="0"/>
              </a:rPr>
              <a:t>Internet of Every Thing</a:t>
            </a:r>
            <a:endParaRPr lang="en-US" altLang="zh-CN" sz="2000"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lvl="1">
              <a:lnSpc>
                <a:spcPct val="107000"/>
              </a:lnSpc>
              <a:buClr>
                <a:srgbClr val="002060"/>
              </a:buClr>
            </a:pPr>
            <a:r>
              <a:rPr lang="en-US" altLang="zh-CN" sz="2000" dirty="0">
                <a:latin typeface="Arial" panose="020B0604020202020204" pitchFamily="34" charset="0"/>
                <a:ea typeface="宋体" panose="02010600030101010101" pitchFamily="2" charset="-122"/>
                <a:cs typeface="Arial" panose="020B0604020202020204" pitchFamily="34" charset="0"/>
              </a:rPr>
              <a:t>Internet is a large system that consists of enormous software defined elements. This is why software as big data.</a:t>
            </a:r>
            <a:endParaRPr lang="en-US" altLang="zh-CN" sz="2000" dirty="0">
              <a:effectLst/>
              <a:latin typeface="Arial" panose="020B0604020202020204" pitchFamily="34" charset="0"/>
              <a:ea typeface="宋体" panose="02010600030101010101" pitchFamily="2" charset="-122"/>
              <a:cs typeface="Arial" panose="020B0604020202020204" pitchFamily="34" charset="0"/>
            </a:endParaRPr>
          </a:p>
        </p:txBody>
      </p:sp>
      <p:sp>
        <p:nvSpPr>
          <p:cNvPr id="3" name="文本框 2"/>
          <p:cNvSpPr txBox="1"/>
          <p:nvPr/>
        </p:nvSpPr>
        <p:spPr>
          <a:xfrm>
            <a:off x="1959428" y="910816"/>
            <a:ext cx="8142515" cy="707886"/>
          </a:xfrm>
          <a:prstGeom prst="rect">
            <a:avLst/>
          </a:prstGeom>
          <a:noFill/>
        </p:spPr>
        <p:txBody>
          <a:bodyPr wrap="square" rtlCol="0">
            <a:spAutoFit/>
          </a:bodyPr>
          <a:lstStyle/>
          <a:p>
            <a:r>
              <a:rPr lang="en-US" altLang="zh-CN" sz="2000" b="1" u="sng" dirty="0">
                <a:solidFill>
                  <a:srgbClr val="002060"/>
                </a:solidFill>
                <a:latin typeface="Arial" panose="020B0604020202020204" pitchFamily="34" charset="0"/>
                <a:cs typeface="Arial" panose="020B0604020202020204" pitchFamily="34" charset="0"/>
              </a:rPr>
              <a:t>To a data engineer, </a:t>
            </a:r>
            <a:r>
              <a:rPr lang="en-US" altLang="zh-CN" sz="2000" b="1" u="sng" dirty="0" err="1">
                <a:solidFill>
                  <a:srgbClr val="002060"/>
                </a:solidFill>
                <a:latin typeface="Arial" panose="020B0604020202020204" pitchFamily="34" charset="0"/>
                <a:cs typeface="Arial" panose="020B0604020202020204" pitchFamily="34" charset="0"/>
              </a:rPr>
              <a:t>every thing</a:t>
            </a:r>
            <a:r>
              <a:rPr lang="en-US" altLang="zh-CN" sz="2000" b="1" u="sng" dirty="0">
                <a:solidFill>
                  <a:srgbClr val="002060"/>
                </a:solidFill>
                <a:latin typeface="Arial" panose="020B0604020202020204" pitchFamily="34" charset="0"/>
                <a:cs typeface="Arial" panose="020B0604020202020204" pitchFamily="34" charset="0"/>
              </a:rPr>
              <a:t> is data. If not, digitalize it.</a:t>
            </a:r>
          </a:p>
          <a:p>
            <a:r>
              <a:rPr lang="en-US" altLang="zh-CN" sz="2000" b="1" u="sng" dirty="0">
                <a:solidFill>
                  <a:srgbClr val="002060"/>
                </a:solidFill>
                <a:latin typeface="Arial" panose="020B0604020202020204" pitchFamily="34" charset="0"/>
                <a:cs typeface="Arial" panose="020B0604020202020204" pitchFamily="34" charset="0"/>
              </a:rPr>
              <a:t>To a software engineer, </a:t>
            </a:r>
            <a:r>
              <a:rPr lang="en-US" altLang="zh-CN" sz="2000" b="1" u="sng" dirty="0" err="1">
                <a:solidFill>
                  <a:srgbClr val="002060"/>
                </a:solidFill>
                <a:latin typeface="Arial" panose="020B0604020202020204" pitchFamily="34" charset="0"/>
                <a:cs typeface="Arial" panose="020B0604020202020204" pitchFamily="34" charset="0"/>
              </a:rPr>
              <a:t>every thing</a:t>
            </a:r>
            <a:r>
              <a:rPr lang="en-US" altLang="zh-CN" sz="2000" b="1" u="sng" dirty="0">
                <a:solidFill>
                  <a:srgbClr val="002060"/>
                </a:solidFill>
                <a:latin typeface="Arial" panose="020B0604020202020204" pitchFamily="34" charset="0"/>
                <a:cs typeface="Arial" panose="020B0604020202020204" pitchFamily="34" charset="0"/>
              </a:rPr>
              <a:t> is software. If not, define it</a:t>
            </a:r>
            <a:r>
              <a:rPr lang="en-US" altLang="zh-CN" sz="2000" b="1" dirty="0">
                <a:solidFill>
                  <a:srgbClr val="002060"/>
                </a:solidFill>
                <a:latin typeface="Arial" panose="020B0604020202020204" pitchFamily="34" charset="0"/>
                <a:cs typeface="Arial" panose="020B0604020202020204" pitchFamily="34" charset="0"/>
              </a:rPr>
              <a:t>.</a:t>
            </a:r>
            <a:endParaRPr lang="en-US" sz="2000" b="1" dirty="0">
              <a:solidFill>
                <a:srgbClr val="002060"/>
              </a:solidFill>
              <a:latin typeface="Arial" panose="020B0604020202020204" pitchFamily="34" charset="0"/>
              <a:cs typeface="Arial" panose="020B0604020202020204" pitchFamily="34" charset="0"/>
            </a:endParaRPr>
          </a:p>
        </p:txBody>
      </p:sp>
      <p:sp>
        <p:nvSpPr>
          <p:cNvPr id="4" name="标题 3"/>
          <p:cNvSpPr>
            <a:spLocks noGrp="1"/>
          </p:cNvSpPr>
          <p:nvPr>
            <p:ph type="title"/>
          </p:nvPr>
        </p:nvSpPr>
        <p:spPr>
          <a:xfrm>
            <a:off x="1883085" y="284139"/>
            <a:ext cx="8911687" cy="626677"/>
          </a:xfrm>
        </p:spPr>
        <p:txBody>
          <a:bodyPr>
            <a:normAutofit fontScale="90000"/>
          </a:bodyPr>
          <a:lstStyle/>
          <a:p>
            <a:r>
              <a:rPr lang="en-US" altLang="zh-CN" b="1" kern="100" dirty="0">
                <a:solidFill>
                  <a:srgbClr val="C00000"/>
                </a:solidFill>
                <a:ea typeface="宋体" panose="02010600030101010101" pitchFamily="2" charset="-122"/>
                <a:cs typeface="Arial" panose="020B0604020202020204" pitchFamily="34" charset="0"/>
              </a:rPr>
              <a:t>Software-As-Big-Data</a:t>
            </a:r>
            <a:br>
              <a:rPr lang="zh-CN" altLang="zh-CN" b="1" kern="100" dirty="0">
                <a:solidFill>
                  <a:srgbClr val="C00000"/>
                </a:solidFill>
                <a:ea typeface="宋体" panose="02010600030101010101" pitchFamily="2" charset="-122"/>
                <a:cs typeface="Arial" panose="020B0604020202020204" pitchFamily="34" charset="0"/>
              </a:rPr>
            </a:br>
            <a:endParaRPr lang="en-US" b="1" dirty="0"/>
          </a:p>
        </p:txBody>
      </p:sp>
      <p:sp>
        <p:nvSpPr>
          <p:cNvPr id="5" name="文本框 4"/>
          <p:cNvSpPr txBox="1"/>
          <p:nvPr/>
        </p:nvSpPr>
        <p:spPr>
          <a:xfrm>
            <a:off x="6885362" y="3725229"/>
            <a:ext cx="3909410" cy="1754326"/>
          </a:xfrm>
          <a:prstGeom prst="rect">
            <a:avLst/>
          </a:prstGeom>
          <a:solidFill>
            <a:schemeClr val="bg1">
              <a:lumMod val="95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wrap="square" rtlCol="0">
            <a:spAutoFit/>
          </a:bodyPr>
          <a:lstStyle/>
          <a:p>
            <a:r>
              <a:rPr lang="en-US" sz="1600" dirty="0">
                <a:latin typeface="Arial Narrow" panose="020B0606020202030204" pitchFamily="34" charset="0"/>
              </a:rPr>
              <a:t>"</a:t>
            </a:r>
            <a:r>
              <a:rPr lang="en-US" b="1" dirty="0">
                <a:latin typeface="Arial Narrow" panose="020B0606020202030204" pitchFamily="34" charset="0"/>
              </a:rPr>
              <a:t>Big Data </a:t>
            </a:r>
            <a:r>
              <a:rPr lang="en-US" dirty="0">
                <a:latin typeface="Arial Narrow" panose="020B0606020202030204" pitchFamily="34" charset="0"/>
              </a:rPr>
              <a:t>is</a:t>
            </a:r>
            <a:r>
              <a:rPr lang="en-US" b="1" dirty="0">
                <a:latin typeface="Arial Narrow" panose="020B0606020202030204" pitchFamily="34" charset="0"/>
              </a:rPr>
              <a:t> </a:t>
            </a:r>
            <a:r>
              <a:rPr lang="en-US" sz="1600" b="1" dirty="0">
                <a:solidFill>
                  <a:srgbClr val="C00000"/>
                </a:solidFill>
                <a:latin typeface="Arial Narrow" panose="020B0606020202030204" pitchFamily="34" charset="0"/>
              </a:rPr>
              <a:t>high-volume</a:t>
            </a:r>
            <a:r>
              <a:rPr lang="en-US" b="1" dirty="0">
                <a:solidFill>
                  <a:srgbClr val="C00000"/>
                </a:solidFill>
                <a:latin typeface="Arial Narrow" panose="020B0606020202030204" pitchFamily="34" charset="0"/>
              </a:rPr>
              <a:t>, high-velocity </a:t>
            </a:r>
            <a:r>
              <a:rPr lang="en-US" dirty="0">
                <a:latin typeface="Arial Narrow" panose="020B0606020202030204" pitchFamily="34" charset="0"/>
              </a:rPr>
              <a:t>and/or </a:t>
            </a:r>
            <a:r>
              <a:rPr lang="en-US" b="1" dirty="0">
                <a:solidFill>
                  <a:srgbClr val="C00000"/>
                </a:solidFill>
                <a:latin typeface="Arial Narrow" panose="020B0606020202030204" pitchFamily="34" charset="0"/>
              </a:rPr>
              <a:t>high-variety</a:t>
            </a:r>
            <a:r>
              <a:rPr lang="en-US" dirty="0">
                <a:latin typeface="Arial Narrow" panose="020B0606020202030204" pitchFamily="34" charset="0"/>
              </a:rPr>
              <a:t> information assets that demand cost-effective, innovative forms of information processing that enable enhanced insight, decision making, and process automation</a:t>
            </a:r>
            <a:r>
              <a:rPr lang="en-US" spc="-150" dirty="0">
                <a:latin typeface="Arial Narrow" panose="020B0606020202030204" pitchFamily="34" charset="0"/>
              </a:rPr>
              <a:t>.”    </a:t>
            </a:r>
            <a:r>
              <a:rPr lang="en-US" altLang="zh-CN" dirty="0">
                <a:latin typeface="Arial Narrow" panose="020B0606020202030204" pitchFamily="34" charset="0"/>
              </a:rPr>
              <a:t>–</a:t>
            </a:r>
            <a:r>
              <a:rPr lang="en-US" altLang="zh-CN" b="1" dirty="0">
                <a:solidFill>
                  <a:srgbClr val="C00000"/>
                </a:solidFill>
                <a:latin typeface="Arial Narrow" panose="020B0606020202030204" pitchFamily="34" charset="0"/>
              </a:rPr>
              <a:t>Gartner 2012</a:t>
            </a:r>
            <a:endParaRPr lang="en-US" b="1" dirty="0">
              <a:solidFill>
                <a:srgbClr val="C00000"/>
              </a:solidFill>
              <a:latin typeface="Arial Narrow" panose="020B0606020202030204" pitchFamily="34" charset="0"/>
            </a:endParaRPr>
          </a:p>
        </p:txBody>
      </p:sp>
    </p:spTree>
    <p:extLst>
      <p:ext uri="{BB962C8B-B14F-4D97-AF65-F5344CB8AC3E}">
        <p14:creationId xmlns:p14="http://schemas.microsoft.com/office/powerpoint/2010/main" val="337256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chor="t">
            <a:normAutofit fontScale="90000"/>
          </a:bodyPr>
          <a:lstStyle/>
          <a:p>
            <a:br>
              <a:rPr lang="en-US" altLang="zh-CN" sz="4400">
                <a:solidFill>
                  <a:schemeClr val="bg1"/>
                </a:solidFill>
                <a:latin typeface="Arial Black" panose="020B0A04020102020204" pitchFamily="34" charset="0"/>
                <a:ea typeface="Arial Unicode MS" panose="020B0604020202020204" pitchFamily="34" charset="-128"/>
                <a:cs typeface="Arial Unicode MS" panose="020B0604020202020204" pitchFamily="34" charset="-128"/>
              </a:rPr>
            </a:br>
            <a:r>
              <a:rPr lang="en-US" altLang="zh-CN" sz="4000" b="1">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Software Reuse</a:t>
            </a:r>
            <a:endParaRPr lang="zh-CN" altLang="en-US" sz="4400" b="1">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endParaRPr>
          </a:p>
        </p:txBody>
      </p:sp>
      <p:sp>
        <p:nvSpPr>
          <p:cNvPr id="8" name="副标题 7"/>
          <p:cNvSpPr>
            <a:spLocks noGrp="1"/>
          </p:cNvSpPr>
          <p:nvPr>
            <p:ph idx="1"/>
          </p:nvPr>
        </p:nvSpPr>
        <p:spPr/>
        <p:txBody>
          <a:bodyPr>
            <a:noAutofit/>
          </a:bodyPr>
          <a:lstStyle/>
          <a:p>
            <a:endParaRPr lang="en-US" altLang="zh-CN" sz="2400">
              <a:solidFill>
                <a:schemeClr val="bg1"/>
              </a:solidFill>
            </a:endParaRPr>
          </a:p>
          <a:p>
            <a:r>
              <a:rPr lang="en-US" altLang="zh-CN" sz="3200">
                <a:solidFill>
                  <a:schemeClr val="tx1"/>
                </a:solidFill>
              </a:rPr>
              <a:t>Software Reuse in the Small</a:t>
            </a:r>
          </a:p>
          <a:p>
            <a:r>
              <a:rPr lang="en-US" altLang="zh-CN" sz="3200">
                <a:solidFill>
                  <a:schemeClr val="tx1"/>
                </a:solidFill>
              </a:rPr>
              <a:t>Software Reuse in the Large</a:t>
            </a:r>
          </a:p>
          <a:p>
            <a:r>
              <a:rPr lang="en-US" altLang="zh-CN" sz="3200">
                <a:solidFill>
                  <a:schemeClr val="tx1"/>
                </a:solidFill>
              </a:rPr>
              <a:t>Software Reuse in the Very Large</a:t>
            </a:r>
          </a:p>
          <a:p>
            <a:endParaRPr lang="en-US" altLang="zh-CN" sz="2000">
              <a:solidFill>
                <a:schemeClr val="bg1"/>
              </a:solidFill>
            </a:endParaRPr>
          </a:p>
          <a:p>
            <a:endParaRPr lang="en-US" altLang="zh-CN" sz="2000">
              <a:solidFill>
                <a:schemeClr val="bg1"/>
              </a:solidFill>
            </a:endParaRPr>
          </a:p>
          <a:p>
            <a:endParaRPr lang="zh-CN" altLang="en-US" sz="2000">
              <a:solidFill>
                <a:schemeClr val="bg1"/>
              </a:solidFill>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13</a:t>
            </a:fld>
            <a:endParaRPr lang="en-US"/>
          </a:p>
        </p:txBody>
      </p:sp>
    </p:spTree>
    <p:extLst>
      <p:ext uri="{BB962C8B-B14F-4D97-AF65-F5344CB8AC3E}">
        <p14:creationId xmlns:p14="http://schemas.microsoft.com/office/powerpoint/2010/main" val="424388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9050" y="5060865"/>
            <a:ext cx="6473681" cy="344069"/>
          </a:xfrm>
          <a:prstGeom prst="rect">
            <a:avLst/>
          </a:prstGeom>
        </p:spPr>
        <p:txBody>
          <a:bodyPr wrap="square">
            <a:spAutoFit/>
          </a:bodyPr>
          <a:lstStyle/>
          <a:p>
            <a:pPr>
              <a:lnSpc>
                <a:spcPct val="107000"/>
              </a:lnSpc>
              <a:spcBef>
                <a:spcPts val="600"/>
              </a:spcBef>
              <a:spcAft>
                <a:spcPts val="0"/>
              </a:spcAft>
            </a:pPr>
            <a:r>
              <a:rPr lang="en-US" altLang="zh-CN" sz="1600">
                <a:latin typeface="Calibri" panose="020F0502020204030204" pitchFamily="34" charset="0"/>
                <a:ea typeface="宋体" panose="02010600030101010101" pitchFamily="2" charset="-122"/>
                <a:cs typeface="Times New Roman" panose="02020603050405020304" pitchFamily="18" charset="0"/>
              </a:rPr>
              <a:t> </a:t>
            </a:r>
            <a:endParaRPr lang="zh-CN" altLang="zh-CN" sz="1600">
              <a:latin typeface="Calibri" panose="020F0502020204030204" pitchFamily="34" charset="0"/>
              <a:ea typeface="宋体" panose="02010600030101010101" pitchFamily="2" charset="-122"/>
              <a:cs typeface="Times New Roman" panose="02020603050405020304" pitchFamily="18" charset="0"/>
            </a:endParaRPr>
          </a:p>
        </p:txBody>
      </p:sp>
      <p:sp>
        <p:nvSpPr>
          <p:cNvPr id="4" name="矩形 3"/>
          <p:cNvSpPr/>
          <p:nvPr/>
        </p:nvSpPr>
        <p:spPr>
          <a:xfrm>
            <a:off x="1413929" y="3044866"/>
            <a:ext cx="9746388" cy="2811026"/>
          </a:xfrm>
          <a:prstGeom prst="rect">
            <a:avLst/>
          </a:prstGeom>
          <a:ln>
            <a:solidFill>
              <a:srgbClr val="C00000"/>
            </a:solidFill>
          </a:ln>
        </p:spPr>
        <p:txBody>
          <a:bodyPr wrap="square">
            <a:spAutoFit/>
          </a:bodyPr>
          <a:lstStyle/>
          <a:p>
            <a:pPr marL="285750" indent="-374904">
              <a:lnSpc>
                <a:spcPts val="2500"/>
              </a:lnSpc>
              <a:buFont typeface="Wingdings" panose="05000000000000000000" pitchFamily="2" charset="2"/>
              <a:buChar char="q"/>
            </a:pPr>
            <a:r>
              <a:rPr lang="en-US" altLang="zh-CN" sz="2400" b="1" dirty="0">
                <a:solidFill>
                  <a:srgbClr val="002060"/>
                </a:solidFill>
                <a:latin typeface="Calibri" panose="020F0502020204030204" pitchFamily="34" charset="0"/>
                <a:ea typeface="宋体" panose="02010600030101010101" pitchFamily="2" charset="-122"/>
                <a:cs typeface="Times New Roman" panose="02020603050405020304" pitchFamily="18" charset="0"/>
              </a:rPr>
              <a:t>Reuse-in-the-Small:</a:t>
            </a:r>
            <a:r>
              <a:rPr lang="en-US" altLang="zh-CN" sz="2400" dirty="0">
                <a:solidFill>
                  <a:srgbClr val="002060"/>
                </a:solidFill>
                <a:latin typeface="Arial" panose="020B0604020202020204" pitchFamily="34" charset="0"/>
                <a:ea typeface="宋体" panose="02010600030101010101" pitchFamily="2" charset="-122"/>
                <a:cs typeface="Arial" panose="020B0604020202020204" pitchFamily="34" charset="0"/>
              </a:rPr>
              <a:t> </a:t>
            </a:r>
            <a:r>
              <a:rPr lang="en-US" altLang="zh-CN" sz="2000" dirty="0">
                <a:latin typeface="Arial" panose="020B0604020202020204" pitchFamily="34" charset="0"/>
                <a:ea typeface="宋体" panose="02010600030101010101" pitchFamily="2" charset="-122"/>
                <a:cs typeface="Arial" panose="020B0604020202020204" pitchFamily="34" charset="0"/>
              </a:rPr>
              <a:t>reuse small code components.</a:t>
            </a:r>
          </a:p>
          <a:p>
            <a:pPr marL="285750" indent="-374904">
              <a:lnSpc>
                <a:spcPts val="2500"/>
              </a:lnSpc>
              <a:spcBef>
                <a:spcPts val="600"/>
              </a:spcBef>
              <a:spcAft>
                <a:spcPts val="0"/>
              </a:spcAft>
              <a:buFont typeface="Wingdings" panose="05000000000000000000" pitchFamily="2" charset="2"/>
              <a:buChar char="q"/>
            </a:pPr>
            <a:r>
              <a:rPr lang="en-US" altLang="zh-CN" sz="2400" b="1" dirty="0">
                <a:solidFill>
                  <a:srgbClr val="002060"/>
                </a:solidFill>
                <a:latin typeface="Calibri" panose="020F0502020204030204" pitchFamily="34" charset="0"/>
                <a:ea typeface="宋体" panose="02010600030101010101" pitchFamily="2" charset="-122"/>
                <a:cs typeface="Times New Roman" panose="02020603050405020304" pitchFamily="18" charset="0"/>
              </a:rPr>
              <a:t>Reuse-in-the-Large:</a:t>
            </a:r>
            <a:r>
              <a:rPr lang="en-US" altLang="zh-CN" sz="2400" b="1" dirty="0">
                <a:solidFill>
                  <a:srgbClr val="0066FF"/>
                </a:solidFill>
                <a:latin typeface="Calibri" panose="020F0502020204030204" pitchFamily="34" charset="0"/>
                <a:ea typeface="宋体" panose="02010600030101010101" pitchFamily="2" charset="-122"/>
                <a:cs typeface="Times New Roman" panose="02020603050405020304" pitchFamily="18" charset="0"/>
              </a:rPr>
              <a:t> </a:t>
            </a:r>
            <a:r>
              <a:rPr lang="en-US" altLang="zh-CN" sz="2400" dirty="0">
                <a:latin typeface="Calibri" panose="020F0502020204030204" pitchFamily="34" charset="0"/>
                <a:ea typeface="宋体" panose="02010600030101010101" pitchFamily="2" charset="-122"/>
                <a:cs typeface="Times New Roman" panose="02020603050405020304" pitchFamily="18" charset="0"/>
              </a:rPr>
              <a:t>reuse</a:t>
            </a:r>
            <a:r>
              <a:rPr lang="en-US" altLang="zh-CN" sz="2400" b="1" dirty="0">
                <a:solidFill>
                  <a:srgbClr val="0066FF"/>
                </a:solidFill>
                <a:latin typeface="Calibri" panose="020F0502020204030204" pitchFamily="34" charset="0"/>
                <a:ea typeface="宋体" panose="02010600030101010101" pitchFamily="2" charset="-122"/>
                <a:cs typeface="Times New Roman" panose="02020603050405020304" pitchFamily="18" charset="0"/>
              </a:rPr>
              <a:t> </a:t>
            </a:r>
            <a:r>
              <a:rPr lang="en-US" altLang="zh-CN" sz="2400" dirty="0">
                <a:latin typeface="Calibri" panose="020F0502020204030204" pitchFamily="34" charset="0"/>
                <a:ea typeface="宋体" panose="02010600030101010101" pitchFamily="2" charset="-122"/>
                <a:cs typeface="Times New Roman" panose="02020603050405020304" pitchFamily="18" charset="0"/>
              </a:rPr>
              <a:t>large grain components and more importantly design information[HLi-1993]. </a:t>
            </a:r>
          </a:p>
          <a:p>
            <a:pPr marL="285750" indent="-374904">
              <a:lnSpc>
                <a:spcPts val="2500"/>
              </a:lnSpc>
              <a:spcBef>
                <a:spcPts val="600"/>
              </a:spcBef>
              <a:spcAft>
                <a:spcPts val="0"/>
              </a:spcAft>
              <a:buFont typeface="Wingdings" panose="05000000000000000000" pitchFamily="2" charset="2"/>
              <a:buChar char="q"/>
            </a:pPr>
            <a:r>
              <a:rPr lang="en-US" altLang="zh-CN" sz="2400" b="1" dirty="0">
                <a:solidFill>
                  <a:srgbClr val="002060"/>
                </a:solidFill>
                <a:latin typeface="Calibri" panose="020F0502020204030204" pitchFamily="34" charset="0"/>
                <a:ea typeface="宋体" panose="02010600030101010101" pitchFamily="2" charset="-122"/>
                <a:cs typeface="Times New Roman" panose="02020603050405020304" pitchFamily="18" charset="0"/>
              </a:rPr>
              <a:t>Reuse in the Very Large: </a:t>
            </a:r>
            <a:r>
              <a:rPr lang="en-US" altLang="zh-CN" sz="2400" dirty="0">
                <a:latin typeface="Calibri" panose="020F0502020204030204" pitchFamily="34" charset="0"/>
                <a:ea typeface="宋体" panose="02010600030101010101" pitchFamily="2" charset="-122"/>
                <a:cs typeface="Times New Roman" panose="02020603050405020304" pitchFamily="18" charset="0"/>
              </a:rPr>
              <a:t>Strategically, reuse any artifact that is software accessible.</a:t>
            </a:r>
          </a:p>
          <a:p>
            <a:pPr marL="800100" lvl="1" indent="-342900">
              <a:lnSpc>
                <a:spcPts val="2500"/>
              </a:lnSpc>
              <a:buFont typeface="Wingdings" panose="05000000000000000000" pitchFamily="2" charset="2"/>
              <a:buChar char="§"/>
            </a:pPr>
            <a:r>
              <a:rPr lang="en-US" altLang="zh-CN" sz="2400" dirty="0">
                <a:latin typeface="Calibri" panose="020F0502020204030204" pitchFamily="34" charset="0"/>
                <a:ea typeface="宋体" panose="02010600030101010101" pitchFamily="2" charset="-122"/>
                <a:cs typeface="Times New Roman" panose="02020603050405020304" pitchFamily="18" charset="0"/>
              </a:rPr>
              <a:t>Software intensive + Hardware intensive components, e.g. cps</a:t>
            </a:r>
          </a:p>
          <a:p>
            <a:pPr marL="800100" lvl="1" indent="-342900">
              <a:lnSpc>
                <a:spcPts val="2500"/>
              </a:lnSpc>
              <a:buFont typeface="Wingdings" panose="05000000000000000000" pitchFamily="2" charset="2"/>
              <a:buChar char="§"/>
            </a:pPr>
            <a:r>
              <a:rPr lang="en-US" altLang="zh-CN" sz="2400" dirty="0">
                <a:latin typeface="Calibri" panose="020F0502020204030204" pitchFamily="34" charset="0"/>
                <a:ea typeface="宋体" panose="02010600030101010101" pitchFamily="2" charset="-122"/>
                <a:cs typeface="Times New Roman" panose="02020603050405020304" pitchFamily="18" charset="0"/>
              </a:rPr>
              <a:t>Any available software processes e.g. service, mobile, PC etc.</a:t>
            </a:r>
          </a:p>
          <a:p>
            <a:pPr marL="800100" lvl="1" indent="-342900">
              <a:lnSpc>
                <a:spcPts val="2500"/>
              </a:lnSpc>
              <a:buFont typeface="Wingdings" panose="05000000000000000000" pitchFamily="2" charset="2"/>
              <a:buChar char="§"/>
            </a:pPr>
            <a:r>
              <a:rPr lang="en-US" altLang="zh-CN" sz="2400" dirty="0">
                <a:latin typeface="Calibri" panose="020F0502020204030204" pitchFamily="34" charset="0"/>
                <a:ea typeface="宋体" panose="02010600030101010101" pitchFamily="2" charset="-122"/>
                <a:cs typeface="Times New Roman" panose="02020603050405020304" pitchFamily="18" charset="0"/>
              </a:rPr>
              <a:t>Software Defined Everything (SDE)</a:t>
            </a:r>
          </a:p>
        </p:txBody>
      </p:sp>
      <p:sp>
        <p:nvSpPr>
          <p:cNvPr id="5" name="矩形 4"/>
          <p:cNvSpPr/>
          <p:nvPr/>
        </p:nvSpPr>
        <p:spPr>
          <a:xfrm>
            <a:off x="1413929" y="4214706"/>
            <a:ext cx="6096000" cy="646331"/>
          </a:xfrm>
          <a:prstGeom prst="rect">
            <a:avLst/>
          </a:prstGeom>
        </p:spPr>
        <p:txBody>
          <a:bodyPr>
            <a:spAutoFit/>
          </a:bodyPr>
          <a:lstStyle/>
          <a:p>
            <a:pPr algn="r"/>
            <a:endParaRPr lang="en-US" altLang="zh-CN">
              <a:latin typeface="Calibri" panose="020F0502020204030204" pitchFamily="34" charset="0"/>
              <a:ea typeface="宋体" panose="02010600030101010101" pitchFamily="2" charset="-122"/>
              <a:cs typeface="Times New Roman" panose="02020603050405020304" pitchFamily="18" charset="0"/>
            </a:endParaRPr>
          </a:p>
          <a:p>
            <a:pPr algn="r"/>
            <a:endParaRPr lang="zh-CN" altLang="zh-CN">
              <a:latin typeface="Times New Roman" panose="02020603050405020304" pitchFamily="18" charset="0"/>
              <a:ea typeface="Times New Roman" panose="02020603050405020304" pitchFamily="18" charset="0"/>
            </a:endParaRPr>
          </a:p>
        </p:txBody>
      </p:sp>
      <p:sp>
        <p:nvSpPr>
          <p:cNvPr id="7" name="矩形 6"/>
          <p:cNvSpPr/>
          <p:nvPr/>
        </p:nvSpPr>
        <p:spPr>
          <a:xfrm>
            <a:off x="1413928" y="654056"/>
            <a:ext cx="9746387" cy="584775"/>
          </a:xfrm>
          <a:prstGeom prst="rect">
            <a:avLst/>
          </a:prstGeom>
        </p:spPr>
        <p:txBody>
          <a:bodyPr wrap="square">
            <a:spAutoFit/>
          </a:bodyPr>
          <a:lstStyle/>
          <a:p>
            <a:pPr lvl="0" algn="ctr"/>
            <a:r>
              <a:rPr lang="en-US" altLang="zh-CN" sz="3200" b="1" dirty="0">
                <a:solidFill>
                  <a:srgbClr val="002060"/>
                </a:solidFill>
              </a:rPr>
              <a:t>Development of software reuse technology</a:t>
            </a:r>
            <a:endParaRPr lang="en-US" altLang="zh-CN" sz="3200" b="1" dirty="0">
              <a:solidFill>
                <a:srgbClr val="002060"/>
              </a:solidFill>
              <a:latin typeface="Arial Narrow" panose="020B0606020202030204" pitchFamily="34" charset="0"/>
              <a:ea typeface="Times New Roman" panose="02020603050405020304" pitchFamily="18" charset="0"/>
              <a:cs typeface="Times New Roman" panose="02020603050405020304" pitchFamily="18" charset="0"/>
            </a:endParaRPr>
          </a:p>
        </p:txBody>
      </p:sp>
      <p:grpSp>
        <p:nvGrpSpPr>
          <p:cNvPr id="26" name="组合 25"/>
          <p:cNvGrpSpPr/>
          <p:nvPr/>
        </p:nvGrpSpPr>
        <p:grpSpPr>
          <a:xfrm>
            <a:off x="1413928" y="1398375"/>
            <a:ext cx="9746387" cy="1414085"/>
            <a:chOff x="1756246" y="1114285"/>
            <a:chExt cx="5252601" cy="1057108"/>
          </a:xfrm>
          <a:solidFill>
            <a:srgbClr val="A53010"/>
          </a:solidFill>
          <a:scene3d>
            <a:camera prst="orthographicFront">
              <a:rot lat="0" lon="0" rev="0"/>
            </a:camera>
            <a:lightRig rig="balanced" dir="t">
              <a:rot lat="0" lon="0" rev="8700000"/>
            </a:lightRig>
          </a:scene3d>
        </p:grpSpPr>
        <p:sp>
          <p:nvSpPr>
            <p:cNvPr id="15" name="燕尾形箭头 14"/>
            <p:cNvSpPr/>
            <p:nvPr/>
          </p:nvSpPr>
          <p:spPr>
            <a:xfrm>
              <a:off x="3465755" y="1114285"/>
              <a:ext cx="1827461" cy="1047693"/>
            </a:xfrm>
            <a:prstGeom prst="notchedRightArrow">
              <a:avLst/>
            </a:prstGeom>
            <a:grpFill/>
            <a:ln>
              <a:noFill/>
            </a:ln>
            <a:effectLst>
              <a:outerShdw blurRad="44450" dist="27940" dir="5400000" algn="ctr">
                <a:srgbClr val="000000">
                  <a:alpha val="32000"/>
                </a:srgbClr>
              </a:outerShdw>
            </a:effectLst>
            <a:sp3d>
              <a:bevelT w="190500" h="38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Narrow" panose="020B0606020202030204" pitchFamily="34" charset="0"/>
                </a:rPr>
                <a:t>Large Reuse</a:t>
              </a:r>
            </a:p>
          </p:txBody>
        </p:sp>
        <p:sp>
          <p:nvSpPr>
            <p:cNvPr id="22" name="燕尾形箭头 21"/>
            <p:cNvSpPr/>
            <p:nvPr/>
          </p:nvSpPr>
          <p:spPr>
            <a:xfrm>
              <a:off x="1756246" y="1119936"/>
              <a:ext cx="1827461" cy="1047693"/>
            </a:xfrm>
            <a:prstGeom prst="notchedRightArrow">
              <a:avLst/>
            </a:prstGeom>
            <a:grpFill/>
            <a:ln>
              <a:noFill/>
            </a:ln>
            <a:effectLst>
              <a:outerShdw blurRad="44450" dist="27940" dir="5400000" algn="ctr">
                <a:srgbClr val="000000">
                  <a:alpha val="32000"/>
                </a:srgbClr>
              </a:outerShdw>
            </a:effectLst>
            <a:sp3d>
              <a:bevelT w="190500" h="38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Narrow" panose="020B0606020202030204" pitchFamily="34" charset="0"/>
                </a:rPr>
                <a:t>Small Reuse</a:t>
              </a:r>
            </a:p>
          </p:txBody>
        </p:sp>
        <p:sp>
          <p:nvSpPr>
            <p:cNvPr id="23" name="燕尾形箭头 22"/>
            <p:cNvSpPr/>
            <p:nvPr/>
          </p:nvSpPr>
          <p:spPr>
            <a:xfrm>
              <a:off x="5181386" y="1123700"/>
              <a:ext cx="1827461" cy="1047693"/>
            </a:xfrm>
            <a:prstGeom prst="notchedRightArrow">
              <a:avLst/>
            </a:prstGeom>
            <a:grpFill/>
            <a:ln>
              <a:noFill/>
            </a:ln>
            <a:effectLst>
              <a:outerShdw blurRad="44450" dist="27940" dir="5400000" algn="ctr">
                <a:srgbClr val="000000">
                  <a:alpha val="32000"/>
                </a:srgbClr>
              </a:outerShdw>
            </a:effectLst>
            <a:sp3d>
              <a:bevelT w="190500" h="38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Narrow" panose="020B0606020202030204" pitchFamily="34" charset="0"/>
                </a:rPr>
                <a:t>Very Large Ruse</a:t>
              </a:r>
            </a:p>
          </p:txBody>
        </p:sp>
      </p:grpSp>
    </p:spTree>
    <p:extLst>
      <p:ext uri="{BB962C8B-B14F-4D97-AF65-F5344CB8AC3E}">
        <p14:creationId xmlns:p14="http://schemas.microsoft.com/office/powerpoint/2010/main" val="34006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890791"/>
          </a:xfrm>
        </p:spPr>
        <p:txBody>
          <a:bodyPr/>
          <a:lstStyle/>
          <a:p>
            <a:r>
              <a:rPr lang="en-US" altLang="zh-CN" b="1">
                <a:solidFill>
                  <a:srgbClr val="002060"/>
                </a:solidFill>
              </a:rPr>
              <a:t>Software Reuse </a:t>
            </a:r>
            <a:r>
              <a:rPr lang="en-US" altLang="zh-CN" b="1">
                <a:solidFill>
                  <a:srgbClr val="C00000"/>
                </a:solidFill>
              </a:rPr>
              <a:t>in the Small</a:t>
            </a:r>
            <a:endParaRPr lang="zh-CN" altLang="en-US" b="1">
              <a:solidFill>
                <a:srgbClr val="C00000"/>
              </a:solidFill>
            </a:endParaRPr>
          </a:p>
        </p:txBody>
      </p:sp>
      <p:sp>
        <p:nvSpPr>
          <p:cNvPr id="6" name="内容占位符 5"/>
          <p:cNvSpPr>
            <a:spLocks noGrp="1"/>
          </p:cNvSpPr>
          <p:nvPr>
            <p:ph idx="1"/>
          </p:nvPr>
        </p:nvSpPr>
        <p:spPr>
          <a:xfrm>
            <a:off x="2561466" y="1710519"/>
            <a:ext cx="8915400" cy="3777622"/>
          </a:xfrm>
        </p:spPr>
        <p:txBody>
          <a:bodyPr>
            <a:normAutofit/>
          </a:bodyPr>
          <a:lstStyle/>
          <a:p>
            <a:r>
              <a:rPr lang="en-US" altLang="zh-CN" sz="2400" b="1"/>
              <a:t>Reusing Small Code Components, </a:t>
            </a:r>
            <a:r>
              <a:rPr lang="en-US" altLang="zh-CN" sz="2400"/>
              <a:t>such as Procedures, Classes, Packages, etc.</a:t>
            </a:r>
          </a:p>
          <a:p>
            <a:r>
              <a:rPr lang="en-US" altLang="zh-CN" sz="2400" b="1"/>
              <a:t>Component Library: </a:t>
            </a:r>
            <a:r>
              <a:rPr lang="en-US" altLang="zh-CN" sz="2400"/>
              <a:t>A collection of source code components used by computer programs for software development.</a:t>
            </a:r>
          </a:p>
          <a:p>
            <a:r>
              <a:rPr lang="en-US" altLang="zh-CN" sz="2400" b="1">
                <a:solidFill>
                  <a:schemeClr val="tx1"/>
                </a:solidFill>
              </a:rPr>
              <a:t>Component Retrieval: </a:t>
            </a:r>
            <a:r>
              <a:rPr lang="en-US" altLang="zh-CN" sz="2400"/>
              <a:t>To search the most relevant component from a large number of components present in the repository so that retrieved component can be reused. </a:t>
            </a:r>
          </a:p>
        </p:txBody>
      </p:sp>
      <p:sp>
        <p:nvSpPr>
          <p:cNvPr id="4" name="灯片编号占位符 3"/>
          <p:cNvSpPr>
            <a:spLocks noGrp="1"/>
          </p:cNvSpPr>
          <p:nvPr>
            <p:ph type="sldNum" sz="quarter" idx="12"/>
          </p:nvPr>
        </p:nvSpPr>
        <p:spPr/>
        <p:txBody>
          <a:bodyPr/>
          <a:lstStyle/>
          <a:p>
            <a:fld id="{D57F1E4F-1CFF-5643-939E-217C01CDF565}" type="slidenum">
              <a:rPr lang="en-US" smtClean="0"/>
              <a:pPr/>
              <a:t>15</a:t>
            </a:fld>
            <a:endParaRPr lang="en-US"/>
          </a:p>
        </p:txBody>
      </p:sp>
    </p:spTree>
    <p:extLst>
      <p:ext uri="{BB962C8B-B14F-4D97-AF65-F5344CB8AC3E}">
        <p14:creationId xmlns:p14="http://schemas.microsoft.com/office/powerpoint/2010/main" val="386927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rgbClr val="002060"/>
                </a:solidFill>
              </a:rPr>
              <a:t>Software Reuse </a:t>
            </a:r>
            <a:r>
              <a:rPr lang="en-US" altLang="zh-CN" b="1">
                <a:solidFill>
                  <a:srgbClr val="C00000"/>
                </a:solidFill>
              </a:rPr>
              <a:t>in the Large</a:t>
            </a:r>
            <a:endParaRPr lang="zh-CN" altLang="en-US" b="1">
              <a:solidFill>
                <a:srgbClr val="C00000"/>
              </a:solidFill>
            </a:endParaRPr>
          </a:p>
        </p:txBody>
      </p:sp>
      <p:sp>
        <p:nvSpPr>
          <p:cNvPr id="6" name="内容占位符 5"/>
          <p:cNvSpPr>
            <a:spLocks noGrp="1"/>
          </p:cNvSpPr>
          <p:nvPr>
            <p:ph idx="1"/>
          </p:nvPr>
        </p:nvSpPr>
        <p:spPr>
          <a:xfrm>
            <a:off x="2343553" y="1464859"/>
            <a:ext cx="8915400" cy="4635690"/>
          </a:xfrm>
        </p:spPr>
        <p:txBody>
          <a:bodyPr>
            <a:noAutofit/>
          </a:bodyPr>
          <a:lstStyle/>
          <a:p>
            <a:r>
              <a:rPr lang="en-US" altLang="zh-CN" sz="3200" b="1">
                <a:latin typeface="Calibri" panose="020F0502020204030204" pitchFamily="34" charset="0"/>
                <a:ea typeface="宋体" panose="02010600030101010101" pitchFamily="2" charset="-122"/>
                <a:cs typeface="Times New Roman" panose="02020603050405020304" pitchFamily="18" charset="0"/>
              </a:rPr>
              <a:t>Large-scale Reuse: </a:t>
            </a:r>
            <a:r>
              <a:rPr lang="en-US" altLang="zh-CN" sz="3200">
                <a:latin typeface="Calibri" panose="020F0502020204030204" pitchFamily="34" charset="0"/>
                <a:ea typeface="宋体" panose="02010600030101010101" pitchFamily="2" charset="-122"/>
                <a:cs typeface="Times New Roman" panose="02020603050405020304" pitchFamily="18" charset="0"/>
              </a:rPr>
              <a:t>Reuse</a:t>
            </a:r>
            <a:r>
              <a:rPr lang="en-US" altLang="zh-CN" sz="3200" b="1">
                <a:solidFill>
                  <a:srgbClr val="0066FF"/>
                </a:solidFill>
                <a:latin typeface="Calibri" panose="020F0502020204030204" pitchFamily="34" charset="0"/>
                <a:ea typeface="宋体" panose="02010600030101010101" pitchFamily="2" charset="-122"/>
                <a:cs typeface="Times New Roman" panose="02020603050405020304" pitchFamily="18" charset="0"/>
              </a:rPr>
              <a:t> </a:t>
            </a:r>
            <a:r>
              <a:rPr lang="en-US" altLang="zh-CN" sz="3200">
                <a:latin typeface="Calibri" panose="020F0502020204030204" pitchFamily="34" charset="0"/>
                <a:ea typeface="宋体" panose="02010600030101010101" pitchFamily="2" charset="-122"/>
                <a:cs typeface="Times New Roman" panose="02020603050405020304" pitchFamily="18" charset="0"/>
              </a:rPr>
              <a:t>large grain components and more importantly design information.</a:t>
            </a:r>
          </a:p>
          <a:p>
            <a:pPr lvl="1">
              <a:buFont typeface="Wingdings" panose="05000000000000000000" pitchFamily="2" charset="2"/>
              <a:buChar char="ü"/>
            </a:pPr>
            <a:r>
              <a:rPr lang="en-US" altLang="zh-CN" sz="3200" b="1" i="1">
                <a:solidFill>
                  <a:schemeClr val="tx1"/>
                </a:solidFill>
                <a:latin typeface="Arial Narrow" panose="020B0606020202030204" pitchFamily="34" charset="0"/>
                <a:ea typeface="宋体" panose="02010600030101010101" pitchFamily="2" charset="-122"/>
                <a:cs typeface="Times New Roman" panose="02020603050405020304" pitchFamily="18" charset="0"/>
              </a:rPr>
              <a:t>Large-grain components</a:t>
            </a:r>
            <a:r>
              <a:rPr lang="en-US" altLang="zh-CN" sz="3200" b="1">
                <a:solidFill>
                  <a:schemeClr val="tx1"/>
                </a:solidFill>
                <a:latin typeface="Arial Narrow" panose="020B0606020202030204" pitchFamily="34" charset="0"/>
                <a:ea typeface="宋体" panose="02010600030101010101" pitchFamily="2" charset="-122"/>
                <a:cs typeface="Times New Roman" panose="02020603050405020304" pitchFamily="18" charset="0"/>
              </a:rPr>
              <a:t>: </a:t>
            </a:r>
            <a:r>
              <a:rPr lang="en-US" altLang="zh-CN" sz="2800">
                <a:solidFill>
                  <a:schemeClr val="tx1"/>
                </a:solidFill>
                <a:latin typeface="Calibri" panose="020F0502020204030204" pitchFamily="34" charset="0"/>
                <a:ea typeface="宋体" panose="02010600030101010101" pitchFamily="2" charset="-122"/>
                <a:cs typeface="Times New Roman" panose="02020603050405020304" pitchFamily="18" charset="0"/>
              </a:rPr>
              <a:t>Subsystem or even system</a:t>
            </a:r>
          </a:p>
          <a:p>
            <a:pPr lvl="1">
              <a:buFont typeface="Wingdings" panose="05000000000000000000" pitchFamily="2" charset="2"/>
              <a:buChar char="ü"/>
            </a:pPr>
            <a:r>
              <a:rPr lang="en-US" altLang="zh-CN" sz="3200" b="1" i="1">
                <a:solidFill>
                  <a:schemeClr val="tx1"/>
                </a:solidFill>
                <a:latin typeface="Arial Narrow" panose="020B0606020202030204" pitchFamily="34" charset="0"/>
                <a:ea typeface="宋体" panose="02010600030101010101" pitchFamily="2" charset="-122"/>
                <a:cs typeface="Times New Roman" panose="02020603050405020304" pitchFamily="18" charset="0"/>
              </a:rPr>
              <a:t>Design Information</a:t>
            </a:r>
            <a:r>
              <a:rPr lang="en-US" altLang="zh-CN" sz="3200">
                <a:solidFill>
                  <a:schemeClr val="tx1"/>
                </a:solidFill>
                <a:latin typeface="Arial Narrow" panose="020B0606020202030204" pitchFamily="34" charset="0"/>
                <a:ea typeface="宋体" panose="02010600030101010101" pitchFamily="2" charset="-122"/>
                <a:cs typeface="Times New Roman" panose="02020603050405020304" pitchFamily="18" charset="0"/>
              </a:rPr>
              <a:t>:  </a:t>
            </a:r>
            <a:r>
              <a:rPr lang="en-US" altLang="zh-CN" sz="2800">
                <a:solidFill>
                  <a:schemeClr val="tx1"/>
                </a:solidFill>
                <a:latin typeface="Calibri" panose="020F0502020204030204" pitchFamily="34" charset="0"/>
                <a:ea typeface="宋体" panose="02010600030101010101" pitchFamily="2" charset="-122"/>
                <a:cs typeface="Times New Roman" panose="02020603050405020304" pitchFamily="18" charset="0"/>
              </a:rPr>
              <a:t>concepts, architecture, design </a:t>
            </a:r>
            <a:endParaRPr lang="en-US" altLang="zh-CN" sz="2800" b="1">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3200" b="1">
                <a:latin typeface="Calibri" panose="020F0502020204030204" pitchFamily="34" charset="0"/>
                <a:ea typeface="宋体" panose="02010600030101010101" pitchFamily="2" charset="-122"/>
                <a:cs typeface="Times New Roman" panose="02020603050405020304" pitchFamily="18" charset="0"/>
              </a:rPr>
              <a:t>Strategic Reuse:  </a:t>
            </a:r>
            <a:r>
              <a:rPr lang="en-US" altLang="zh-CN" sz="2800">
                <a:latin typeface="Calibri" panose="020F0502020204030204" pitchFamily="34" charset="0"/>
                <a:ea typeface="宋体" panose="02010600030101010101" pitchFamily="2" charset="-122"/>
                <a:cs typeface="Times New Roman" panose="02020603050405020304" pitchFamily="18" charset="0"/>
              </a:rPr>
              <a:t>Reusing the knowledge about software development strategy: e.g. project plan, budget, experience etc.</a:t>
            </a:r>
            <a:endParaRPr lang="en-US" altLang="zh-CN" sz="3200">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1925464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78176" y="311344"/>
            <a:ext cx="8247141" cy="659000"/>
          </a:xfrm>
        </p:spPr>
        <p:txBody>
          <a:bodyPr>
            <a:noAutofit/>
          </a:bodyPr>
          <a:lstStyle/>
          <a:p>
            <a:pPr>
              <a:spcBef>
                <a:spcPts val="600"/>
              </a:spcBef>
            </a:pPr>
            <a:r>
              <a:rPr lang="en-US" altLang="zh-CN" sz="4000">
                <a:solidFill>
                  <a:srgbClr val="002060"/>
                </a:solidFill>
                <a:effectLst>
                  <a:outerShdw blurRad="38100" dist="38100" dir="2700000" algn="tl">
                    <a:srgbClr val="000000">
                      <a:alpha val="43137"/>
                    </a:srgbClr>
                  </a:outerShdw>
                </a:effectLst>
                <a:latin typeface="Arial" panose="020B0604020202020204" pitchFamily="34" charset="0"/>
                <a:ea typeface="SimSun" panose="02010600030101010101" pitchFamily="2" charset="-122"/>
                <a:cs typeface="Arial" panose="020B0604020202020204" pitchFamily="34" charset="0"/>
              </a:rPr>
              <a:t>Software Reuse </a:t>
            </a:r>
            <a:r>
              <a:rPr lang="en-US" altLang="zh-CN" sz="4000">
                <a:solidFill>
                  <a:srgbClr val="C00000"/>
                </a:solidFill>
                <a:effectLst>
                  <a:outerShdw blurRad="38100" dist="38100" dir="2700000" algn="tl">
                    <a:srgbClr val="000000">
                      <a:alpha val="43137"/>
                    </a:srgbClr>
                  </a:outerShdw>
                </a:effectLst>
                <a:latin typeface="Arial" panose="020B0604020202020204" pitchFamily="34" charset="0"/>
                <a:ea typeface="SimSun" panose="02010600030101010101" pitchFamily="2" charset="-122"/>
                <a:cs typeface="Arial" panose="020B0604020202020204" pitchFamily="34" charset="0"/>
              </a:rPr>
              <a:t>in the Very Large </a:t>
            </a:r>
          </a:p>
        </p:txBody>
      </p:sp>
      <p:sp>
        <p:nvSpPr>
          <p:cNvPr id="2" name="灯片编号占位符 1"/>
          <p:cNvSpPr>
            <a:spLocks noGrp="1"/>
          </p:cNvSpPr>
          <p:nvPr>
            <p:ph type="sldNum" sz="quarter" idx="12"/>
          </p:nvPr>
        </p:nvSpPr>
        <p:spPr/>
        <p:txBody>
          <a:bodyPr/>
          <a:lstStyle/>
          <a:p>
            <a:fld id="{D57F1E4F-1CFF-5643-939E-217C01CDF565}" type="slidenum">
              <a:rPr lang="en-US" smtClean="0"/>
              <a:pPr/>
              <a:t>17</a:t>
            </a:fld>
            <a:endParaRPr lang="en-US"/>
          </a:p>
        </p:txBody>
      </p:sp>
      <p:grpSp>
        <p:nvGrpSpPr>
          <p:cNvPr id="73" name="组合 72"/>
          <p:cNvGrpSpPr/>
          <p:nvPr/>
        </p:nvGrpSpPr>
        <p:grpSpPr>
          <a:xfrm>
            <a:off x="2743200" y="2270533"/>
            <a:ext cx="6785733" cy="1048854"/>
            <a:chOff x="2076803" y="2831690"/>
            <a:chExt cx="7806756" cy="1465004"/>
          </a:xfrm>
        </p:grpSpPr>
        <p:sp>
          <p:nvSpPr>
            <p:cNvPr id="6" name="流程图: 内部贮存 5"/>
            <p:cNvSpPr/>
            <p:nvPr/>
          </p:nvSpPr>
          <p:spPr>
            <a:xfrm>
              <a:off x="2076803" y="2875935"/>
              <a:ext cx="1841432" cy="634180"/>
            </a:xfrm>
            <a:prstGeom prst="flowChartInternalStorag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7" name="椭圆 6"/>
            <p:cNvSpPr/>
            <p:nvPr/>
          </p:nvSpPr>
          <p:spPr>
            <a:xfrm>
              <a:off x="4713899" y="2831690"/>
              <a:ext cx="1716397" cy="634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服务</a:t>
              </a:r>
              <a:endParaRPr lang="en-US" sz="1600"/>
            </a:p>
          </p:txBody>
        </p:sp>
        <p:cxnSp>
          <p:nvCxnSpPr>
            <p:cNvPr id="9" name="直接连接符 8"/>
            <p:cNvCxnSpPr>
              <a:stCxn id="6" idx="3"/>
              <a:endCxn id="7" idx="2"/>
            </p:cNvCxnSpPr>
            <p:nvPr/>
          </p:nvCxnSpPr>
          <p:spPr>
            <a:xfrm flipV="1">
              <a:off x="3918235" y="3148781"/>
              <a:ext cx="795664" cy="44244"/>
            </a:xfrm>
            <a:prstGeom prst="line">
              <a:avLst/>
            </a:prstGeom>
          </p:spPr>
          <p:style>
            <a:lnRef idx="1">
              <a:schemeClr val="accent1"/>
            </a:lnRef>
            <a:fillRef idx="0">
              <a:schemeClr val="accent1"/>
            </a:fillRef>
            <a:effectRef idx="0">
              <a:schemeClr val="accent1"/>
            </a:effectRef>
            <a:fontRef idx="minor">
              <a:schemeClr val="tx1"/>
            </a:fontRef>
          </p:style>
        </p:cxnSp>
        <p:sp>
          <p:nvSpPr>
            <p:cNvPr id="13" name="流程图: 内部贮存 12"/>
            <p:cNvSpPr/>
            <p:nvPr/>
          </p:nvSpPr>
          <p:spPr>
            <a:xfrm>
              <a:off x="2229203" y="3028335"/>
              <a:ext cx="1841432" cy="634180"/>
            </a:xfrm>
            <a:prstGeom prst="flowChartInternalStorage">
              <a:avLst/>
            </a:prstGeom>
            <a:solidFill>
              <a:schemeClr val="tx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14" name="椭圆 13"/>
            <p:cNvSpPr/>
            <p:nvPr/>
          </p:nvSpPr>
          <p:spPr>
            <a:xfrm>
              <a:off x="4866299" y="2984090"/>
              <a:ext cx="1716397" cy="63418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服务</a:t>
              </a:r>
              <a:endParaRPr lang="en-US" sz="1600"/>
            </a:p>
          </p:txBody>
        </p:sp>
        <p:cxnSp>
          <p:nvCxnSpPr>
            <p:cNvPr id="15" name="直接连接符 14"/>
            <p:cNvCxnSpPr>
              <a:stCxn id="13" idx="3"/>
              <a:endCxn id="14" idx="2"/>
            </p:cNvCxnSpPr>
            <p:nvPr/>
          </p:nvCxnSpPr>
          <p:spPr>
            <a:xfrm flipV="1">
              <a:off x="4070635" y="3301181"/>
              <a:ext cx="795664" cy="44244"/>
            </a:xfrm>
            <a:prstGeom prst="line">
              <a:avLst/>
            </a:prstGeom>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018699" y="3136490"/>
              <a:ext cx="1716397" cy="634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Service</a:t>
              </a:r>
            </a:p>
          </p:txBody>
        </p:sp>
        <p:cxnSp>
          <p:nvCxnSpPr>
            <p:cNvPr id="18" name="直接连接符 17"/>
            <p:cNvCxnSpPr/>
            <p:nvPr/>
          </p:nvCxnSpPr>
          <p:spPr>
            <a:xfrm>
              <a:off x="4223035" y="3497825"/>
              <a:ext cx="948064" cy="108156"/>
            </a:xfrm>
            <a:prstGeom prst="line">
              <a:avLst/>
            </a:prstGeom>
          </p:spPr>
          <p:style>
            <a:lnRef idx="1">
              <a:schemeClr val="accent1"/>
            </a:lnRef>
            <a:fillRef idx="0">
              <a:schemeClr val="accent1"/>
            </a:fillRef>
            <a:effectRef idx="0">
              <a:schemeClr val="accent1"/>
            </a:effectRef>
            <a:fontRef idx="minor">
              <a:schemeClr val="tx1"/>
            </a:fontRef>
          </p:style>
        </p:cxnSp>
        <p:sp>
          <p:nvSpPr>
            <p:cNvPr id="19" name="流程图: 内部贮存 18"/>
            <p:cNvSpPr/>
            <p:nvPr/>
          </p:nvSpPr>
          <p:spPr>
            <a:xfrm>
              <a:off x="2534003" y="3333135"/>
              <a:ext cx="1841432" cy="634180"/>
            </a:xfrm>
            <a:prstGeom prst="flowChartInternalStorage">
              <a:avLst/>
            </a:prstGeom>
            <a:solidFill>
              <a:schemeClr val="tx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cxnSp>
          <p:nvCxnSpPr>
            <p:cNvPr id="21" name="直接连接符 20"/>
            <p:cNvCxnSpPr>
              <a:stCxn id="19" idx="3"/>
              <a:endCxn id="17" idx="2"/>
            </p:cNvCxnSpPr>
            <p:nvPr/>
          </p:nvCxnSpPr>
          <p:spPr>
            <a:xfrm flipV="1">
              <a:off x="4375435" y="3453581"/>
              <a:ext cx="643264" cy="196644"/>
            </a:xfrm>
            <a:prstGeom prst="line">
              <a:avLst/>
            </a:prstGeom>
          </p:spPr>
          <p:style>
            <a:lnRef idx="1">
              <a:schemeClr val="accent1"/>
            </a:lnRef>
            <a:fillRef idx="0">
              <a:schemeClr val="accent1"/>
            </a:fillRef>
            <a:effectRef idx="0">
              <a:schemeClr val="accent1"/>
            </a:effectRef>
            <a:fontRef idx="minor">
              <a:schemeClr val="tx1"/>
            </a:fontRef>
          </p:style>
        </p:cxnSp>
        <p:sp>
          <p:nvSpPr>
            <p:cNvPr id="22" name="流程图: 内部贮存 21"/>
            <p:cNvSpPr/>
            <p:nvPr/>
          </p:nvSpPr>
          <p:spPr>
            <a:xfrm>
              <a:off x="2686403" y="3485535"/>
              <a:ext cx="1841432" cy="634180"/>
            </a:xfrm>
            <a:prstGeom prst="flowChartInternalStorag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23" name="椭圆 22"/>
            <p:cNvSpPr/>
            <p:nvPr/>
          </p:nvSpPr>
          <p:spPr>
            <a:xfrm>
              <a:off x="5323499" y="3441290"/>
              <a:ext cx="1716397" cy="634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Service</a:t>
              </a:r>
            </a:p>
          </p:txBody>
        </p:sp>
        <p:cxnSp>
          <p:nvCxnSpPr>
            <p:cNvPr id="24" name="直接连接符 23"/>
            <p:cNvCxnSpPr/>
            <p:nvPr/>
          </p:nvCxnSpPr>
          <p:spPr>
            <a:xfrm flipV="1">
              <a:off x="4526033" y="3748547"/>
              <a:ext cx="772875" cy="60223"/>
            </a:xfrm>
            <a:prstGeom prst="line">
              <a:avLst/>
            </a:prstGeom>
          </p:spPr>
          <p:style>
            <a:lnRef idx="1">
              <a:schemeClr val="accent1"/>
            </a:lnRef>
            <a:fillRef idx="0">
              <a:schemeClr val="accent1"/>
            </a:fillRef>
            <a:effectRef idx="0">
              <a:schemeClr val="accent1"/>
            </a:effectRef>
            <a:fontRef idx="minor">
              <a:schemeClr val="tx1"/>
            </a:fontRef>
          </p:style>
        </p:cxnSp>
        <p:sp>
          <p:nvSpPr>
            <p:cNvPr id="25" name="流程图: 内部贮存 24"/>
            <p:cNvSpPr/>
            <p:nvPr/>
          </p:nvSpPr>
          <p:spPr>
            <a:xfrm>
              <a:off x="2911984" y="3662514"/>
              <a:ext cx="1841432" cy="634180"/>
            </a:xfrm>
            <a:prstGeom prst="flowChartInternalStorage">
              <a:avLst/>
            </a:prstGeom>
            <a:solidFill>
              <a:schemeClr val="tx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26" name="椭圆 25"/>
            <p:cNvSpPr/>
            <p:nvPr/>
          </p:nvSpPr>
          <p:spPr>
            <a:xfrm>
              <a:off x="5475899" y="3593690"/>
              <a:ext cx="1716397" cy="63418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Service</a:t>
              </a:r>
            </a:p>
          </p:txBody>
        </p:sp>
        <p:cxnSp>
          <p:nvCxnSpPr>
            <p:cNvPr id="27" name="直接连接符 26"/>
            <p:cNvCxnSpPr>
              <a:stCxn id="25" idx="3"/>
              <a:endCxn id="26" idx="2"/>
            </p:cNvCxnSpPr>
            <p:nvPr/>
          </p:nvCxnSpPr>
          <p:spPr>
            <a:xfrm flipV="1">
              <a:off x="4753417" y="3910781"/>
              <a:ext cx="722482" cy="68823"/>
            </a:xfrm>
            <a:prstGeom prst="line">
              <a:avLst/>
            </a:prstGeom>
          </p:spPr>
          <p:style>
            <a:lnRef idx="1">
              <a:schemeClr val="accent1"/>
            </a:lnRef>
            <a:fillRef idx="0">
              <a:schemeClr val="accent1"/>
            </a:fillRef>
            <a:effectRef idx="0">
              <a:schemeClr val="accent1"/>
            </a:effectRef>
            <a:fontRef idx="minor">
              <a:schemeClr val="tx1"/>
            </a:fontRef>
          </p:style>
        </p:cxnSp>
        <p:sp>
          <p:nvSpPr>
            <p:cNvPr id="30" name="流程图: 内部贮存 29"/>
            <p:cNvSpPr/>
            <p:nvPr/>
          </p:nvSpPr>
          <p:spPr>
            <a:xfrm>
              <a:off x="7432526" y="2851355"/>
              <a:ext cx="1841432" cy="634180"/>
            </a:xfrm>
            <a:prstGeom prst="flowChartInternalStorag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34" name="流程图: 内部贮存 33"/>
            <p:cNvSpPr/>
            <p:nvPr/>
          </p:nvSpPr>
          <p:spPr>
            <a:xfrm>
              <a:off x="7737326" y="3156155"/>
              <a:ext cx="1841432" cy="634180"/>
            </a:xfrm>
            <a:prstGeom prst="flowChartInternalStorage">
              <a:avLst/>
            </a:prstGeom>
            <a:solidFill>
              <a:schemeClr val="tx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sp>
          <p:nvSpPr>
            <p:cNvPr id="36" name="流程图: 内部贮存 35"/>
            <p:cNvSpPr/>
            <p:nvPr/>
          </p:nvSpPr>
          <p:spPr>
            <a:xfrm>
              <a:off x="8042127" y="3460956"/>
              <a:ext cx="1841432" cy="634179"/>
            </a:xfrm>
            <a:prstGeom prst="flowChartInternalStorag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Software</a:t>
              </a:r>
            </a:p>
          </p:txBody>
        </p:sp>
        <p:cxnSp>
          <p:nvCxnSpPr>
            <p:cNvPr id="38" name="直接连接符 37"/>
            <p:cNvCxnSpPr>
              <a:stCxn id="17" idx="7"/>
              <a:endCxn id="30" idx="1"/>
            </p:cNvCxnSpPr>
            <p:nvPr/>
          </p:nvCxnSpPr>
          <p:spPr>
            <a:xfrm flipV="1">
              <a:off x="6483735" y="3168445"/>
              <a:ext cx="948791" cy="60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530413" y="3320845"/>
              <a:ext cx="1447143" cy="469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6" idx="7"/>
              <a:endCxn id="34" idx="1"/>
            </p:cNvCxnSpPr>
            <p:nvPr/>
          </p:nvCxnSpPr>
          <p:spPr>
            <a:xfrm flipV="1">
              <a:off x="6940935" y="3473245"/>
              <a:ext cx="796391" cy="213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6" idx="1"/>
            </p:cNvCxnSpPr>
            <p:nvPr/>
          </p:nvCxnSpPr>
          <p:spPr>
            <a:xfrm flipV="1">
              <a:off x="7219336" y="3778045"/>
              <a:ext cx="822790" cy="145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235864" y="3485535"/>
              <a:ext cx="428281"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6" idx="7"/>
            </p:cNvCxnSpPr>
            <p:nvPr/>
          </p:nvCxnSpPr>
          <p:spPr>
            <a:xfrm flipV="1">
              <a:off x="6940935" y="3168445"/>
              <a:ext cx="475656" cy="518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561499" y="3652686"/>
              <a:ext cx="779136" cy="181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7" idx="2"/>
            </p:cNvCxnSpPr>
            <p:nvPr/>
          </p:nvCxnSpPr>
          <p:spPr>
            <a:xfrm flipV="1">
              <a:off x="4221760" y="3148781"/>
              <a:ext cx="492139" cy="36133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5" name="图片 74"/>
          <p:cNvPicPr>
            <a:picLocks noChangeAspect="1"/>
          </p:cNvPicPr>
          <p:nvPr/>
        </p:nvPicPr>
        <p:blipFill>
          <a:blip r:embed="rId2"/>
          <a:stretch>
            <a:fillRect/>
          </a:stretch>
        </p:blipFill>
        <p:spPr>
          <a:xfrm>
            <a:off x="8004597" y="3781241"/>
            <a:ext cx="2404320" cy="2387812"/>
          </a:xfrm>
          <a:prstGeom prst="rect">
            <a:avLst/>
          </a:prstGeom>
          <a:ln w="76200">
            <a:solidFill>
              <a:srgbClr val="691E0B"/>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76" name="矩形 75"/>
          <p:cNvSpPr/>
          <p:nvPr/>
        </p:nvSpPr>
        <p:spPr>
          <a:xfrm>
            <a:off x="9483213" y="640844"/>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文本框 76"/>
          <p:cNvSpPr txBox="1"/>
          <p:nvPr/>
        </p:nvSpPr>
        <p:spPr>
          <a:xfrm>
            <a:off x="1917289" y="1297273"/>
            <a:ext cx="9383677" cy="646331"/>
          </a:xfrm>
          <a:prstGeom prst="rect">
            <a:avLst/>
          </a:prstGeom>
          <a:solidFill>
            <a:schemeClr val="bg1"/>
          </a:solidFill>
        </p:spPr>
        <p:txBody>
          <a:bodyPr wrap="square" rtlCol="0">
            <a:spAutoFit/>
          </a:bodyPr>
          <a:lstStyle/>
          <a:p>
            <a:pPr>
              <a:spcBef>
                <a:spcPts val="600"/>
              </a:spcBef>
            </a:pPr>
            <a:r>
              <a:rPr lang="en-US" altLang="zh-CN">
                <a:latin typeface="Arial" panose="020B0604020202020204" pitchFamily="34" charset="0"/>
                <a:ea typeface="SimSun" panose="02010600030101010101" pitchFamily="2" charset="-122"/>
                <a:cs typeface="Arial" panose="020B0604020202020204" pitchFamily="34" charset="0"/>
              </a:rPr>
              <a:t> We often say "</a:t>
            </a:r>
            <a:r>
              <a:rPr lang="en-US" altLang="zh-CN" b="1">
                <a:solidFill>
                  <a:srgbClr val="C00000"/>
                </a:solidFill>
                <a:latin typeface="Arial" panose="020B0604020202020204" pitchFamily="34" charset="0"/>
                <a:ea typeface="SimSun" panose="02010600030101010101" pitchFamily="2" charset="-122"/>
                <a:cs typeface="Arial" panose="020B0604020202020204" pitchFamily="34" charset="0"/>
              </a:rPr>
              <a:t>software as a service</a:t>
            </a:r>
            <a:r>
              <a:rPr lang="en-US" altLang="zh-CN">
                <a:latin typeface="Arial" panose="020B0604020202020204" pitchFamily="34" charset="0"/>
                <a:ea typeface="SimSun" panose="02010600030101010101" pitchFamily="2" charset="-122"/>
                <a:cs typeface="Arial" panose="020B0604020202020204" pitchFamily="34" charset="0"/>
              </a:rPr>
              <a:t>," or "</a:t>
            </a:r>
            <a:r>
              <a:rPr lang="en-US" altLang="zh-CN" b="1">
                <a:solidFill>
                  <a:srgbClr val="C00000"/>
                </a:solidFill>
                <a:latin typeface="Arial" panose="020B0604020202020204" pitchFamily="34" charset="0"/>
                <a:ea typeface="SimSun" panose="02010600030101010101" pitchFamily="2" charset="-122"/>
                <a:cs typeface="Arial" panose="020B0604020202020204" pitchFamily="34" charset="0"/>
              </a:rPr>
              <a:t>service is software</a:t>
            </a:r>
            <a:r>
              <a:rPr lang="en-US" altLang="zh-CN">
                <a:latin typeface="Arial" panose="020B0604020202020204" pitchFamily="34" charset="0"/>
                <a:ea typeface="SimSun" panose="02010600030101010101" pitchFamily="2" charset="-122"/>
                <a:cs typeface="Arial" panose="020B0604020202020204" pitchFamily="34" charset="0"/>
              </a:rPr>
              <a:t>," because services, even when running online, can be used to build new software as part of software resources.</a:t>
            </a:r>
          </a:p>
        </p:txBody>
      </p:sp>
      <p:sp>
        <p:nvSpPr>
          <p:cNvPr id="5" name="文本框 4"/>
          <p:cNvSpPr txBox="1"/>
          <p:nvPr/>
        </p:nvSpPr>
        <p:spPr>
          <a:xfrm>
            <a:off x="1917289" y="3614508"/>
            <a:ext cx="6671893" cy="2554545"/>
          </a:xfrm>
          <a:prstGeom prst="rect">
            <a:avLst/>
          </a:prstGeom>
          <a:solidFill>
            <a:schemeClr val="bg1">
              <a:lumMod val="95000"/>
            </a:schemeClr>
          </a:solidFill>
          <a:scene3d>
            <a:camera prst="perspectiveRight"/>
            <a:lightRig rig="threePt" dir="t"/>
          </a:scene3d>
        </p:spPr>
        <p:txBody>
          <a:bodyPr wrap="square" rtlCol="0">
            <a:spAutoFit/>
          </a:bodyPr>
          <a:lstStyle/>
          <a:p>
            <a:pPr>
              <a:spcBef>
                <a:spcPts val="600"/>
              </a:spcBef>
            </a:pPr>
            <a:r>
              <a:rPr lang="en-US" altLang="zh-CN" sz="2000">
                <a:latin typeface="Arial" panose="020B0604020202020204" pitchFamily="34" charset="0"/>
                <a:ea typeface="SimSun" panose="02010600030101010101" pitchFamily="2" charset="-122"/>
                <a:cs typeface="Arial" panose="020B0604020202020204" pitchFamily="34" charset="0"/>
              </a:rPr>
              <a:t>  </a:t>
            </a:r>
            <a:r>
              <a:rPr lang="en-US" altLang="zh-CN" sz="2000">
                <a:solidFill>
                  <a:srgbClr val="C00000"/>
                </a:solidFill>
                <a:latin typeface="Arial" panose="020B0604020202020204" pitchFamily="34" charset="0"/>
                <a:ea typeface="SimSun" panose="02010600030101010101" pitchFamily="2" charset="-122"/>
                <a:cs typeface="Arial" panose="020B0604020202020204" pitchFamily="34" charset="0"/>
              </a:rPr>
              <a:t>Software resources</a:t>
            </a:r>
            <a:r>
              <a:rPr lang="en-US" altLang="zh-CN" sz="2000">
                <a:latin typeface="Arial" panose="020B0604020202020204" pitchFamily="34" charset="0"/>
                <a:ea typeface="SimSun" panose="02010600030101010101" pitchFamily="2" charset="-122"/>
                <a:cs typeface="Arial" panose="020B0604020202020204" pitchFamily="34" charset="0"/>
              </a:rPr>
              <a:t> can be scaled to include any software-defined object, such as every PC that is connected to the internet, a cellphone that is connected to wireless internet, a taxi with taxi software, and a cyber physical system. Furthermore, the concepts of </a:t>
            </a:r>
            <a:r>
              <a:rPr lang="en-US" altLang="zh-CN" sz="2000">
                <a:solidFill>
                  <a:srgbClr val="C00000"/>
                </a:solidFill>
                <a:latin typeface="Arial" panose="020B0604020202020204" pitchFamily="34" charset="0"/>
                <a:ea typeface="SimSun" panose="02010600030101010101" pitchFamily="2" charset="-122"/>
                <a:cs typeface="Arial" panose="020B0604020202020204" pitchFamily="34" charset="0"/>
              </a:rPr>
              <a:t>Software-Defined Everything (SDE) </a:t>
            </a:r>
            <a:r>
              <a:rPr lang="en-US" altLang="zh-CN" sz="2000">
                <a:latin typeface="Arial" panose="020B0604020202020204" pitchFamily="34" charset="0"/>
                <a:ea typeface="SimSun" panose="02010600030101010101" pitchFamily="2" charset="-122"/>
                <a:cs typeface="Arial" panose="020B0604020202020204" pitchFamily="34" charset="0"/>
              </a:rPr>
              <a:t>and</a:t>
            </a:r>
            <a:r>
              <a:rPr lang="en-US" altLang="zh-CN" sz="2000">
                <a:solidFill>
                  <a:srgbClr val="C00000"/>
                </a:solidFill>
                <a:latin typeface="Arial" panose="020B0604020202020204" pitchFamily="34" charset="0"/>
                <a:ea typeface="SimSun" panose="02010600030101010101" pitchFamily="2" charset="-122"/>
                <a:cs typeface="Arial" panose="020B0604020202020204" pitchFamily="34" charset="0"/>
              </a:rPr>
              <a:t> Internet of Everything (IoE) </a:t>
            </a:r>
            <a:r>
              <a:rPr lang="en-US" altLang="zh-CN" sz="2000">
                <a:latin typeface="Arial" panose="020B0604020202020204" pitchFamily="34" charset="0"/>
                <a:ea typeface="SimSun" panose="02010600030101010101" pitchFamily="2" charset="-122"/>
                <a:cs typeface="Arial" panose="020B0604020202020204" pitchFamily="34" charset="0"/>
              </a:rPr>
              <a:t>make us see the huge demand for software in the future and the great potential of software.</a:t>
            </a:r>
          </a:p>
        </p:txBody>
      </p:sp>
    </p:spTree>
    <p:extLst>
      <p:ext uri="{BB962C8B-B14F-4D97-AF65-F5344CB8AC3E}">
        <p14:creationId xmlns:p14="http://schemas.microsoft.com/office/powerpoint/2010/main" val="256003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1560602" y="1623215"/>
            <a:ext cx="9273651" cy="1511418"/>
            <a:chOff x="1643731" y="1521095"/>
            <a:chExt cx="8276124" cy="1166687"/>
          </a:xfrm>
        </p:grpSpPr>
        <p:sp>
          <p:nvSpPr>
            <p:cNvPr id="7" name="圆角矩形 6"/>
            <p:cNvSpPr/>
            <p:nvPr/>
          </p:nvSpPr>
          <p:spPr>
            <a:xfrm rot="19514717">
              <a:off x="1643731" y="1527127"/>
              <a:ext cx="1899103" cy="1013551"/>
            </a:xfrm>
            <a:prstGeom prst="roundRect">
              <a:avLst/>
            </a:prstGeom>
            <a:solidFill>
              <a:srgbClr val="00B050"/>
            </a:solidFill>
            <a:ln>
              <a:solidFill>
                <a:srgbClr val="00B0F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rPr>
                <a:t>Software resources</a:t>
              </a:r>
              <a:endParaRPr lang="zh-CN" altLang="en-US" sz="2400" b="1">
                <a:solidFill>
                  <a:schemeClr val="bg1"/>
                </a:solidFill>
                <a:effectLst>
                  <a:outerShdw blurRad="38100" dist="38100" dir="2700000" algn="tl">
                    <a:srgbClr val="000000">
                      <a:alpha val="43137"/>
                    </a:srgbClr>
                  </a:outerShdw>
                </a:effectLst>
              </a:endParaRPr>
            </a:p>
          </p:txBody>
        </p:sp>
        <p:sp>
          <p:nvSpPr>
            <p:cNvPr id="8" name="圆角矩形 7"/>
            <p:cNvSpPr/>
            <p:nvPr/>
          </p:nvSpPr>
          <p:spPr>
            <a:xfrm>
              <a:off x="4907466" y="1521095"/>
              <a:ext cx="1899103" cy="1013551"/>
            </a:xfrm>
            <a:prstGeom prst="roundRect">
              <a:avLst/>
            </a:prstGeom>
            <a:solidFill>
              <a:srgbClr val="00B050"/>
            </a:solidFill>
            <a:ln>
              <a:solidFill>
                <a:srgbClr val="00B0F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rPr>
                <a:t>Static resources</a:t>
              </a:r>
              <a:endParaRPr lang="zh-CN" altLang="en-US" sz="2800" b="1">
                <a:solidFill>
                  <a:schemeClr val="bg1"/>
                </a:solidFill>
                <a:effectLst>
                  <a:outerShdw blurRad="38100" dist="38100" dir="2700000" algn="tl">
                    <a:srgbClr val="000000">
                      <a:alpha val="43137"/>
                    </a:srgbClr>
                  </a:outerShdw>
                </a:effectLst>
              </a:endParaRPr>
            </a:p>
          </p:txBody>
        </p:sp>
        <p:sp>
          <p:nvSpPr>
            <p:cNvPr id="9" name="圆角矩形 8"/>
            <p:cNvSpPr/>
            <p:nvPr/>
          </p:nvSpPr>
          <p:spPr>
            <a:xfrm>
              <a:off x="7968850" y="1592958"/>
              <a:ext cx="1951005" cy="1094824"/>
            </a:xfrm>
            <a:prstGeom prst="roundRect">
              <a:avLst/>
            </a:prstGeom>
            <a:solidFill>
              <a:srgbClr val="00B050"/>
            </a:solidFill>
            <a:ln>
              <a:solidFill>
                <a:srgbClr val="00B0F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rPr>
                <a:t>Active (dynamic) resources</a:t>
              </a:r>
              <a:endParaRPr lang="zh-CN" altLang="en-US" sz="2800" b="1">
                <a:solidFill>
                  <a:schemeClr val="bg1"/>
                </a:solidFill>
                <a:effectLst>
                  <a:outerShdw blurRad="38100" dist="38100" dir="2700000" algn="tl">
                    <a:srgbClr val="000000">
                      <a:alpha val="43137"/>
                    </a:srgbClr>
                  </a:outerShdw>
                </a:effectLst>
              </a:endParaRPr>
            </a:p>
          </p:txBody>
        </p:sp>
        <p:sp>
          <p:nvSpPr>
            <p:cNvPr id="10" name="等于号 9"/>
            <p:cNvSpPr/>
            <p:nvPr/>
          </p:nvSpPr>
          <p:spPr>
            <a:xfrm rot="20036543">
              <a:off x="3673586" y="1647847"/>
              <a:ext cx="1206000" cy="1029639"/>
            </a:xfrm>
            <a:prstGeom prst="mathEqual">
              <a:avLst/>
            </a:prstGeom>
            <a:solidFill>
              <a:srgbClr val="00B050"/>
            </a:solidFill>
            <a:ln>
              <a:solidFill>
                <a:srgbClr val="00B0F0"/>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sp>
          <p:nvSpPr>
            <p:cNvPr id="11" name="加号 10"/>
            <p:cNvSpPr/>
            <p:nvPr/>
          </p:nvSpPr>
          <p:spPr>
            <a:xfrm>
              <a:off x="7067216" y="1580584"/>
              <a:ext cx="901634" cy="881889"/>
            </a:xfrm>
            <a:prstGeom prst="mathPlus">
              <a:avLst/>
            </a:prstGeom>
            <a:solidFill>
              <a:srgbClr val="4CAD7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grpSp>
      <p:sp>
        <p:nvSpPr>
          <p:cNvPr id="14" name="矩形 13"/>
          <p:cNvSpPr/>
          <p:nvPr/>
        </p:nvSpPr>
        <p:spPr>
          <a:xfrm>
            <a:off x="1363780" y="363180"/>
            <a:ext cx="7238072" cy="646331"/>
          </a:xfrm>
          <a:prstGeom prst="rect">
            <a:avLst/>
          </a:prstGeom>
        </p:spPr>
        <p:txBody>
          <a:bodyPr wrap="none">
            <a:spAutoFit/>
          </a:bodyPr>
          <a:lstStyle/>
          <a:p>
            <a:r>
              <a:rPr lang="en-US" altLang="zh-CN" sz="3600">
                <a:solidFill>
                  <a:srgbClr val="C00000"/>
                </a:solidFill>
                <a:latin typeface="Arial" panose="020B0604020202020204" pitchFamily="34" charset="0"/>
                <a:ea typeface="宋体" panose="02010600030101010101" pitchFamily="2" charset="-122"/>
                <a:cs typeface="Arial" panose="020B0604020202020204" pitchFamily="34" charset="0"/>
              </a:rPr>
              <a:t>Two Kinds of Software Resources </a:t>
            </a:r>
            <a:endParaRPr lang="zh-CN" altLang="en-US" sz="3600">
              <a:solidFill>
                <a:srgbClr val="C00000"/>
              </a:solidFill>
              <a:latin typeface="Arial" panose="020B0604020202020204" pitchFamily="34" charset="0"/>
              <a:cs typeface="Arial" panose="020B0604020202020204" pitchFamily="34" charset="0"/>
            </a:endParaRPr>
          </a:p>
        </p:txBody>
      </p:sp>
      <p:sp>
        <p:nvSpPr>
          <p:cNvPr id="2" name="矩形 1"/>
          <p:cNvSpPr/>
          <p:nvPr/>
        </p:nvSpPr>
        <p:spPr>
          <a:xfrm>
            <a:off x="1245118" y="3604941"/>
            <a:ext cx="10358301" cy="882678"/>
          </a:xfrm>
          <a:prstGeom prst="rect">
            <a:avLst/>
          </a:prstGeom>
        </p:spPr>
        <p:txBody>
          <a:bodyPr wrap="square">
            <a:spAutoFit/>
          </a:bodyPr>
          <a:lstStyle/>
          <a:p>
            <a:pPr marL="285750" indent="-285750">
              <a:lnSpc>
                <a:spcPct val="107000"/>
              </a:lnSpc>
              <a:spcAft>
                <a:spcPts val="600"/>
              </a:spcAft>
              <a:buBlip>
                <a:blip r:embed="rId3"/>
              </a:buBlip>
            </a:pPr>
            <a:r>
              <a:rPr lang="en-US" altLang="zh-CN" sz="2400">
                <a:latin typeface="Arial" panose="020B0604020202020204" pitchFamily="34" charset="0"/>
                <a:ea typeface="宋体" panose="02010600030101010101" pitchFamily="2" charset="-122"/>
                <a:cs typeface="Times New Roman" panose="02020603050405020304" pitchFamily="18" charset="0"/>
              </a:rPr>
              <a:t>Software resources in </a:t>
            </a:r>
            <a:r>
              <a:rPr lang="en-US" altLang="zh-CN" sz="2400" b="1">
                <a:latin typeface="Arial" panose="020B0604020202020204" pitchFamily="34" charset="0"/>
                <a:ea typeface="宋体" panose="02010600030101010101" pitchFamily="2" charset="-122"/>
                <a:cs typeface="Times New Roman" panose="02020603050405020304" pitchFamily="18" charset="0"/>
              </a:rPr>
              <a:t>static status </a:t>
            </a:r>
            <a:r>
              <a:rPr lang="en-US" altLang="zh-CN" sz="2400">
                <a:latin typeface="Arial" panose="020B0604020202020204" pitchFamily="34" charset="0"/>
                <a:ea typeface="宋体" panose="02010600030101010101" pitchFamily="2" charset="-122"/>
                <a:cs typeface="Times New Roman" panose="02020603050405020304" pitchFamily="18" charset="0"/>
              </a:rPr>
              <a:t>refer to all the software resources in the form </a:t>
            </a:r>
            <a:r>
              <a:rPr lang="en-US" altLang="zh-CN" sz="2400" u="sng">
                <a:latin typeface="Arial" panose="020B0604020202020204" pitchFamily="34" charset="0"/>
                <a:ea typeface="宋体" panose="02010600030101010101" pitchFamily="2" charset="-122"/>
                <a:cs typeface="Times New Roman" panose="02020603050405020304" pitchFamily="18" charset="0"/>
              </a:rPr>
              <a:t>of </a:t>
            </a:r>
            <a:r>
              <a:rPr lang="en-US" altLang="zh-CN" sz="2400" u="sng">
                <a:solidFill>
                  <a:srgbClr val="C00000"/>
                </a:solidFill>
                <a:latin typeface="Arial Narrow" panose="020B0606020202030204" pitchFamily="34" charset="0"/>
                <a:ea typeface="宋体" panose="02010600030101010101" pitchFamily="2" charset="-122"/>
                <a:cs typeface="Times New Roman" panose="02020603050405020304" pitchFamily="18" charset="0"/>
              </a:rPr>
              <a:t>source code and documents</a:t>
            </a:r>
            <a:r>
              <a:rPr lang="en-US" altLang="zh-CN" sz="2400">
                <a:latin typeface="Arial" panose="020B0604020202020204" pitchFamily="34" charset="0"/>
                <a:ea typeface="宋体" panose="02010600030101010101" pitchFamily="2" charset="-122"/>
                <a:cs typeface="Times New Roman" panose="02020603050405020304" pitchFamily="18" charset="0"/>
              </a:rPr>
              <a:t>, </a:t>
            </a:r>
            <a:r>
              <a:rPr lang="en-US" altLang="zh-CN" sz="2400">
                <a:solidFill>
                  <a:srgbClr val="000000"/>
                </a:solidFill>
                <a:latin typeface="Arial" panose="020B0604020202020204" pitchFamily="34" charset="0"/>
                <a:ea typeface="宋体" panose="02010600030101010101" pitchFamily="2" charset="-122"/>
                <a:cs typeface="Times New Roman" panose="02020603050405020304" pitchFamily="18" charset="0"/>
              </a:rPr>
              <a:t>for both </a:t>
            </a:r>
            <a:r>
              <a:rPr lang="en-US" altLang="zh-CN" sz="2400">
                <a:latin typeface="Arial" panose="020B0604020202020204" pitchFamily="34" charset="0"/>
                <a:ea typeface="宋体" panose="02010600030101010101" pitchFamily="2" charset="-122"/>
                <a:cs typeface="Times New Roman" panose="02020603050405020304" pitchFamily="18" charset="0"/>
              </a:rPr>
              <a:t>new and legacy systems. </a:t>
            </a:r>
          </a:p>
        </p:txBody>
      </p:sp>
      <p:sp>
        <p:nvSpPr>
          <p:cNvPr id="5" name="矩形 4"/>
          <p:cNvSpPr/>
          <p:nvPr/>
        </p:nvSpPr>
        <p:spPr>
          <a:xfrm>
            <a:off x="1251807" y="4807064"/>
            <a:ext cx="10388509" cy="1661993"/>
          </a:xfrm>
          <a:prstGeom prst="rect">
            <a:avLst/>
          </a:prstGeom>
        </p:spPr>
        <p:txBody>
          <a:bodyPr wrap="square">
            <a:spAutoFit/>
          </a:bodyPr>
          <a:lstStyle/>
          <a:p>
            <a:pPr marL="285750" indent="-285750">
              <a:buBlip>
                <a:blip r:embed="rId3"/>
              </a:buBlip>
            </a:pPr>
            <a:r>
              <a:rPr lang="en-US" altLang="zh-CN" sz="2400">
                <a:solidFill>
                  <a:srgbClr val="000000"/>
                </a:solidFill>
                <a:latin typeface="Arial" panose="020B0604020202020204" pitchFamily="34" charset="0"/>
                <a:ea typeface="宋体" panose="02010600030101010101" pitchFamily="2" charset="-122"/>
                <a:cs typeface="Times New Roman" panose="02020603050405020304" pitchFamily="18" charset="0"/>
              </a:rPr>
              <a:t>Software resources in </a:t>
            </a:r>
            <a:r>
              <a:rPr lang="en-US" altLang="zh-CN" sz="2400" b="1">
                <a:solidFill>
                  <a:srgbClr val="000000"/>
                </a:solidFill>
                <a:latin typeface="Arial" panose="020B0604020202020204" pitchFamily="34" charset="0"/>
                <a:ea typeface="宋体" panose="02010600030101010101" pitchFamily="2" charset="-122"/>
                <a:cs typeface="Times New Roman" panose="02020603050405020304" pitchFamily="18" charset="0"/>
              </a:rPr>
              <a:t>active (dynamic) status</a:t>
            </a:r>
            <a:r>
              <a:rPr lang="en-US" altLang="zh-CN" sz="2400">
                <a:solidFill>
                  <a:srgbClr val="000000"/>
                </a:solidFill>
                <a:latin typeface="Arial" panose="020B0604020202020204" pitchFamily="34" charset="0"/>
                <a:ea typeface="宋体" panose="02010600030101010101" pitchFamily="2" charset="-122"/>
                <a:cs typeface="Times New Roman" panose="02020603050405020304" pitchFamily="18" charset="0"/>
              </a:rPr>
              <a:t> refer to all the</a:t>
            </a:r>
            <a:endParaRPr lang="zh-CN" altLang="zh-CN" sz="2400">
              <a:latin typeface="Calibri" panose="020F0502020204030204" pitchFamily="34" charset="0"/>
              <a:ea typeface="宋体" panose="02010600030101010101" pitchFamily="2" charset="-122"/>
              <a:cs typeface="Times New Roman" panose="02020603050405020304" pitchFamily="18" charset="0"/>
            </a:endParaRPr>
          </a:p>
          <a:p>
            <a:pPr marL="800100" lvl="1" indent="-342900">
              <a:buFont typeface="Symbol" panose="05050102010706020507" pitchFamily="18" charset="2"/>
              <a:buBlip>
                <a:blip r:embed="rId4"/>
              </a:buBlip>
            </a:pPr>
            <a:r>
              <a:rPr lang="en-US" altLang="zh-CN" sz="2600">
                <a:solidFill>
                  <a:srgbClr val="C00000"/>
                </a:solidFill>
                <a:latin typeface="Arial Narrow" panose="020B0606020202030204" pitchFamily="34" charset="0"/>
                <a:ea typeface="Times New Roman" panose="02020603050405020304" pitchFamily="18" charset="0"/>
                <a:cs typeface="Arial" panose="020B0604020202020204" pitchFamily="34" charset="0"/>
              </a:rPr>
              <a:t>Running systems </a:t>
            </a:r>
          </a:p>
          <a:p>
            <a:pPr marL="800100" lvl="1" indent="-342900">
              <a:buFont typeface="Symbol" panose="05050102010706020507" pitchFamily="18" charset="2"/>
              <a:buBlip>
                <a:blip r:embed="rId4"/>
              </a:buBlip>
            </a:pPr>
            <a:r>
              <a:rPr lang="en-US" altLang="zh-CN" sz="2600">
                <a:solidFill>
                  <a:srgbClr val="C00000"/>
                </a:solidFill>
                <a:latin typeface="Arial Narrow" panose="020B0606020202030204" pitchFamily="34" charset="0"/>
                <a:ea typeface="Times New Roman" panose="02020603050405020304" pitchFamily="18" charset="0"/>
                <a:cs typeface="Arial" panose="020B0604020202020204" pitchFamily="34" charset="0"/>
              </a:rPr>
              <a:t>Web Services including PC, mobile, CPS etc.</a:t>
            </a:r>
          </a:p>
          <a:p>
            <a:pPr marL="800100" lvl="1" indent="-342900">
              <a:buFont typeface="Symbol" panose="05050102010706020507" pitchFamily="18" charset="2"/>
              <a:buBlip>
                <a:blip r:embed="rId4"/>
              </a:buBlip>
            </a:pPr>
            <a:r>
              <a:rPr lang="en-US" altLang="zh-CN" sz="2600">
                <a:solidFill>
                  <a:srgbClr val="C00000"/>
                </a:solidFill>
                <a:latin typeface="Arial Narrow" panose="020B0606020202030204" pitchFamily="34" charset="0"/>
                <a:ea typeface="Times New Roman" panose="02020603050405020304" pitchFamily="18" charset="0"/>
                <a:cs typeface="Arial" panose="020B0604020202020204" pitchFamily="34" charset="0"/>
              </a:rPr>
              <a:t>Software defined things</a:t>
            </a:r>
          </a:p>
        </p:txBody>
      </p:sp>
      <p:sp>
        <p:nvSpPr>
          <p:cNvPr id="3" name="灯片编号占位符 2"/>
          <p:cNvSpPr>
            <a:spLocks noGrp="1"/>
          </p:cNvSpPr>
          <p:nvPr>
            <p:ph type="sldNum" sz="quarter" idx="12"/>
          </p:nvPr>
        </p:nvSpPr>
        <p:spPr/>
        <p:txBody>
          <a:bodyPr/>
          <a:lstStyle/>
          <a:p>
            <a:fld id="{D57F1E4F-1CFF-5643-939E-217C01CDF565}" type="slidenum">
              <a:rPr lang="en-US" smtClean="0"/>
              <a:pPr/>
              <a:t>18</a:t>
            </a:fld>
            <a:endParaRPr lang="en-US"/>
          </a:p>
        </p:txBody>
      </p:sp>
    </p:spTree>
    <p:extLst>
      <p:ext uri="{BB962C8B-B14F-4D97-AF65-F5344CB8AC3E}">
        <p14:creationId xmlns:p14="http://schemas.microsoft.com/office/powerpoint/2010/main" val="253991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98417" y="1234918"/>
            <a:ext cx="6331157" cy="1767343"/>
          </a:xfrm>
          <a:prstGeom prst="rect">
            <a:avLst/>
          </a:prstGeom>
        </p:spPr>
        <p:txBody>
          <a:bodyPr wrap="square">
            <a:spAutoFit/>
          </a:bodyPr>
          <a:lstStyle/>
          <a:p>
            <a:pPr marL="342900" lvl="0" indent="-342900">
              <a:spcBef>
                <a:spcPts val="600"/>
              </a:spcBef>
              <a:spcAft>
                <a:spcPts val="0"/>
              </a:spcAft>
              <a:buFont typeface="Wingdings" panose="05000000000000000000" pitchFamily="2" charset="2"/>
              <a:buChar char="q"/>
            </a:pPr>
            <a:r>
              <a:rPr lang="en-US" altLang="zh-CN" sz="2400" b="1" u="sng">
                <a:solidFill>
                  <a:srgbClr val="0070C0"/>
                </a:solidFill>
                <a:latin typeface="Arial" panose="020B0604020202020204" pitchFamily="34" charset="0"/>
                <a:ea typeface="Times New Roman" panose="02020603050405020304" pitchFamily="18" charset="0"/>
              </a:rPr>
              <a:t> Close-Source </a:t>
            </a:r>
            <a:r>
              <a:rPr lang="en-US" altLang="zh-CN" sz="2400" u="sng">
                <a:solidFill>
                  <a:srgbClr val="C00000"/>
                </a:solidFill>
                <a:latin typeface="Arial" panose="020B0604020202020204" pitchFamily="34" charset="0"/>
                <a:ea typeface="Times New Roman" panose="02020603050405020304" pitchFamily="18" charset="0"/>
              </a:rPr>
              <a:t>Software (CSS)</a:t>
            </a:r>
          </a:p>
          <a:p>
            <a:pPr lvl="1">
              <a:spcBef>
                <a:spcPts val="600"/>
              </a:spcBef>
            </a:pPr>
            <a:r>
              <a:rPr lang="en-US" altLang="zh-CN" sz="2000">
                <a:latin typeface="Arial" panose="020B0604020202020204" pitchFamily="34" charset="0"/>
                <a:ea typeface="宋体" panose="02010600030101010101" pitchFamily="2" charset="-122"/>
                <a:cs typeface="Times New Roman" panose="02020603050405020304" pitchFamily="18" charset="0"/>
              </a:rPr>
              <a:t>Close-Source Software may be reused to develop </a:t>
            </a:r>
            <a:r>
              <a:rPr lang="en-US" altLang="zh-CN" sz="2000">
                <a:solidFill>
                  <a:srgbClr val="C00000"/>
                </a:solidFill>
                <a:latin typeface="Arial" panose="020B0604020202020204" pitchFamily="34" charset="0"/>
                <a:ea typeface="宋体" panose="02010600030101010101" pitchFamily="2" charset="-122"/>
                <a:cs typeface="Times New Roman" panose="02020603050405020304" pitchFamily="18" charset="0"/>
              </a:rPr>
              <a:t>similar systems </a:t>
            </a:r>
            <a:r>
              <a:rPr lang="en-US" altLang="zh-CN" sz="2000">
                <a:latin typeface="Arial" panose="020B0604020202020204" pitchFamily="34" charset="0"/>
                <a:ea typeface="宋体" panose="02010600030101010101" pitchFamily="2" charset="-122"/>
                <a:cs typeface="Times New Roman" panose="02020603050405020304" pitchFamily="18" charset="0"/>
              </a:rPr>
              <a:t>with better quality and functionality for a company or organization, for example for </a:t>
            </a:r>
            <a:endParaRPr lang="zh-CN" altLang="zh-CN" sz="2000">
              <a:latin typeface="Calibri" panose="020F0502020204030204" pitchFamily="34" charset="0"/>
              <a:ea typeface="宋体" panose="02010600030101010101" pitchFamily="2" charset="-122"/>
              <a:cs typeface="Times New Roman" panose="02020603050405020304" pitchFamily="18" charset="0"/>
            </a:endParaRPr>
          </a:p>
          <a:p>
            <a:pPr marL="228600">
              <a:lnSpc>
                <a:spcPct val="107000"/>
              </a:lnSpc>
              <a:spcAft>
                <a:spcPts val="0"/>
              </a:spcAft>
            </a:pPr>
            <a:r>
              <a:rPr lang="en-US" altLang="zh-CN" sz="2000">
                <a:latin typeface="Arial" panose="020B0604020202020204" pitchFamily="34" charset="0"/>
                <a:ea typeface="宋体" panose="02010600030101010101" pitchFamily="2" charset="-122"/>
                <a:cs typeface="Times New Roman" panose="02020603050405020304" pitchFamily="18" charset="0"/>
              </a:rPr>
              <a:t> </a:t>
            </a:r>
          </a:p>
        </p:txBody>
      </p:sp>
      <p:sp>
        <p:nvSpPr>
          <p:cNvPr id="8" name="矩形 7"/>
          <p:cNvSpPr/>
          <p:nvPr/>
        </p:nvSpPr>
        <p:spPr>
          <a:xfrm>
            <a:off x="1838324" y="454107"/>
            <a:ext cx="5793775" cy="646331"/>
          </a:xfrm>
          <a:prstGeom prst="rect">
            <a:avLst/>
          </a:prstGeom>
        </p:spPr>
        <p:txBody>
          <a:bodyPr wrap="square">
            <a:spAutoFit/>
          </a:bodyPr>
          <a:lstStyle/>
          <a:p>
            <a:pPr marL="457200">
              <a:spcBef>
                <a:spcPts val="600"/>
              </a:spcBef>
              <a:spcAft>
                <a:spcPts val="600"/>
              </a:spcAft>
            </a:pPr>
            <a:r>
              <a:rPr lang="en-US" altLang="zh-CN" sz="3600" b="1">
                <a:solidFill>
                  <a:srgbClr val="C00000"/>
                </a:solidFill>
                <a:latin typeface="+mj-lt"/>
                <a:ea typeface="Times New Roman" panose="02020603050405020304" pitchFamily="18" charset="0"/>
              </a:rPr>
              <a:t>The </a:t>
            </a:r>
            <a:r>
              <a:rPr lang="en-US" altLang="zh-CN" sz="3600" b="1">
                <a:solidFill>
                  <a:srgbClr val="0070C0"/>
                </a:solidFill>
                <a:latin typeface="+mj-lt"/>
                <a:ea typeface="Times New Roman" panose="02020603050405020304" pitchFamily="18" charset="0"/>
              </a:rPr>
              <a:t>Static</a:t>
            </a:r>
            <a:r>
              <a:rPr lang="en-US" altLang="zh-CN" sz="3600" b="1">
                <a:solidFill>
                  <a:srgbClr val="C00000"/>
                </a:solidFill>
                <a:latin typeface="+mj-lt"/>
                <a:ea typeface="Times New Roman" panose="02020603050405020304" pitchFamily="18" charset="0"/>
              </a:rPr>
              <a:t> Resources</a:t>
            </a:r>
            <a:endParaRPr lang="zh-CN" altLang="zh-CN" sz="4800" b="1">
              <a:solidFill>
                <a:srgbClr val="C00000"/>
              </a:solidFill>
              <a:latin typeface="+mj-lt"/>
              <a:ea typeface="Times New Roman" panose="02020603050405020304" pitchFamily="18" charset="0"/>
            </a:endParaRPr>
          </a:p>
        </p:txBody>
      </p:sp>
      <p:sp>
        <p:nvSpPr>
          <p:cNvPr id="9" name="矩形 8"/>
          <p:cNvSpPr/>
          <p:nvPr/>
        </p:nvSpPr>
        <p:spPr>
          <a:xfrm>
            <a:off x="1698418" y="3806989"/>
            <a:ext cx="9813703" cy="2972801"/>
          </a:xfrm>
          <a:prstGeom prst="rect">
            <a:avLst/>
          </a:prstGeom>
          <a:noFill/>
        </p:spPr>
        <p:txBody>
          <a:bodyPr wrap="square">
            <a:spAutoFit/>
          </a:bodyPr>
          <a:lstStyle/>
          <a:p>
            <a:pPr marL="342900" indent="-342900">
              <a:lnSpc>
                <a:spcPct val="107000"/>
              </a:lnSpc>
              <a:spcAft>
                <a:spcPts val="0"/>
              </a:spcAft>
              <a:buFont typeface="Wingdings" panose="05000000000000000000" pitchFamily="2" charset="2"/>
              <a:buChar char="q"/>
            </a:pPr>
            <a:r>
              <a:rPr lang="en-US" altLang="zh-CN" sz="2400" b="1" u="sng">
                <a:solidFill>
                  <a:srgbClr val="0070C0"/>
                </a:solidFill>
                <a:latin typeface="Arial" panose="020B0604020202020204" pitchFamily="34" charset="0"/>
                <a:ea typeface="Times New Roman" panose="02020603050405020304" pitchFamily="18" charset="0"/>
              </a:rPr>
              <a:t> Open-Source</a:t>
            </a:r>
            <a:r>
              <a:rPr lang="en-US" altLang="zh-CN" sz="2400" u="sng">
                <a:solidFill>
                  <a:srgbClr val="C00000"/>
                </a:solidFill>
                <a:latin typeface="Arial" panose="020B0604020202020204" pitchFamily="34" charset="0"/>
                <a:ea typeface="Times New Roman" panose="02020603050405020304" pitchFamily="18" charset="0"/>
              </a:rPr>
              <a:t> Software (OSS) </a:t>
            </a:r>
          </a:p>
          <a:p>
            <a:pPr lvl="1"/>
            <a:r>
              <a:rPr lang="en-US" altLang="zh-CN" sz="2000">
                <a:latin typeface="Arial" panose="020B0604020202020204" pitchFamily="34" charset="0"/>
                <a:ea typeface="Times New Roman" panose="02020603050405020304" pitchFamily="18" charset="0"/>
              </a:rPr>
              <a:t>OSS is computer software, the source code of the software is available with a license, according to the license, the copyright holder provides the rights to study, change, and distribute the software to anyone and for any purpose [wiki].</a:t>
            </a:r>
            <a:r>
              <a:rPr lang="en-US" altLang="zh-CN" sz="2400">
                <a:latin typeface="Arial" panose="020B0604020202020204" pitchFamily="34" charset="0"/>
                <a:ea typeface="Times New Roman" panose="02020603050405020304" pitchFamily="18" charset="0"/>
              </a:rPr>
              <a:t>.</a:t>
            </a:r>
            <a:r>
              <a:rPr lang="en-US" altLang="zh-CN" sz="2400">
                <a:latin typeface="Times New Roman" panose="02020603050405020304" pitchFamily="18" charset="0"/>
                <a:ea typeface="Times New Roman" panose="02020603050405020304" pitchFamily="18" charset="0"/>
              </a:rPr>
              <a:t> </a:t>
            </a:r>
            <a:endParaRPr lang="zh-CN" altLang="zh-CN" sz="2400">
              <a:latin typeface="Calibri" panose="020F0502020204030204" pitchFamily="34" charset="0"/>
              <a:ea typeface="宋体" panose="02010600030101010101" pitchFamily="2" charset="-122"/>
              <a:cs typeface="Times New Roman" panose="02020603050405020304" pitchFamily="18" charset="0"/>
            </a:endParaRPr>
          </a:p>
          <a:p>
            <a:pPr marL="800100" lvl="1" indent="-342900">
              <a:spcBef>
                <a:spcPts val="300"/>
              </a:spcBef>
              <a:buBlip>
                <a:blip r:embed="rId2"/>
              </a:buBlip>
            </a:pPr>
            <a:r>
              <a:rPr lang="en-US" altLang="zh-CN">
                <a:solidFill>
                  <a:srgbClr val="252525"/>
                </a:solidFill>
                <a:latin typeface="Arial" panose="020B0604020202020204" pitchFamily="34" charset="0"/>
                <a:ea typeface="Times New Roman" panose="02020603050405020304" pitchFamily="18" charset="0"/>
              </a:rPr>
              <a:t>In 2002, about 200,000 open-source projects representing over 4.9 billion LOC [OSS 2008]; </a:t>
            </a:r>
          </a:p>
          <a:p>
            <a:pPr marL="800100" lvl="1" indent="-342900">
              <a:spcBef>
                <a:spcPts val="300"/>
              </a:spcBef>
              <a:buBlip>
                <a:blip r:embed="rId2"/>
              </a:buBlip>
            </a:pPr>
            <a:r>
              <a:rPr lang="en-US" altLang="zh-CN">
                <a:solidFill>
                  <a:srgbClr val="252525"/>
                </a:solidFill>
                <a:latin typeface="Arial" panose="020B0604020202020204" pitchFamily="34" charset="0"/>
                <a:ea typeface="Times New Roman" panose="02020603050405020304" pitchFamily="18" charset="0"/>
              </a:rPr>
              <a:t>In 2014, Facebook alone has 9.9 million lines of code (LOC) open [ZD Net]. </a:t>
            </a:r>
          </a:p>
          <a:p>
            <a:pPr marL="800100" lvl="1" indent="-342900">
              <a:spcBef>
                <a:spcPts val="300"/>
              </a:spcBef>
              <a:buBlip>
                <a:blip r:embed="rId2"/>
              </a:buBlip>
            </a:pPr>
            <a:r>
              <a:rPr lang="en-US" altLang="zh-CN">
                <a:solidFill>
                  <a:srgbClr val="252525"/>
                </a:solidFill>
                <a:latin typeface="Arial" panose="020B0604020202020204" pitchFamily="34" charset="0"/>
                <a:ea typeface="Times New Roman" panose="02020603050405020304" pitchFamily="18" charset="0"/>
              </a:rPr>
              <a:t>In 2014 the amount of open sources as appearing in the version control systems on internet is estimated 70TB [CCCF 2014]. </a:t>
            </a:r>
          </a:p>
        </p:txBody>
      </p:sp>
      <p:sp>
        <p:nvSpPr>
          <p:cNvPr id="10" name="矩形 9"/>
          <p:cNvSpPr/>
          <p:nvPr/>
        </p:nvSpPr>
        <p:spPr>
          <a:xfrm>
            <a:off x="1698418" y="2603197"/>
            <a:ext cx="5073857" cy="1067087"/>
          </a:xfrm>
          <a:prstGeom prst="rect">
            <a:avLst/>
          </a:prstGeom>
        </p:spPr>
        <p:txBody>
          <a:bodyPr wrap="square">
            <a:spAutoFit/>
          </a:bodyPr>
          <a:lstStyle/>
          <a:p>
            <a:pPr marL="800100" lvl="1" indent="-342900">
              <a:lnSpc>
                <a:spcPct val="107000"/>
              </a:lnSpc>
              <a:spcBef>
                <a:spcPts val="300"/>
              </a:spcBef>
              <a:spcAft>
                <a:spcPts val="0"/>
              </a:spcAft>
              <a:buBlip>
                <a:blip r:embed="rId2"/>
              </a:buBlip>
            </a:pPr>
            <a:r>
              <a:rPr lang="en-US" altLang="zh-CN">
                <a:solidFill>
                  <a:srgbClr val="252525"/>
                </a:solidFill>
                <a:latin typeface="Arial" panose="020B0604020202020204" pitchFamily="34" charset="0"/>
              </a:rPr>
              <a:t>System redesign, Reengineering, </a:t>
            </a:r>
          </a:p>
          <a:p>
            <a:pPr marL="800100" lvl="1" indent="-342900">
              <a:lnSpc>
                <a:spcPct val="107000"/>
              </a:lnSpc>
              <a:spcBef>
                <a:spcPts val="300"/>
              </a:spcBef>
              <a:spcAft>
                <a:spcPts val="0"/>
              </a:spcAft>
              <a:buBlip>
                <a:blip r:embed="rId2"/>
              </a:buBlip>
            </a:pPr>
            <a:r>
              <a:rPr lang="en-US" altLang="zh-CN">
                <a:solidFill>
                  <a:srgbClr val="252525"/>
                </a:solidFill>
                <a:latin typeface="Arial" panose="020B0604020202020204" pitchFamily="34" charset="0"/>
              </a:rPr>
              <a:t>Re-architecting or </a:t>
            </a:r>
            <a:endParaRPr lang="zh-CN" altLang="zh-CN">
              <a:solidFill>
                <a:srgbClr val="252525"/>
              </a:solidFill>
              <a:latin typeface="Arial" panose="020B0604020202020204" pitchFamily="34" charset="0"/>
            </a:endParaRPr>
          </a:p>
          <a:p>
            <a:pPr marL="800100" lvl="1" indent="-342900">
              <a:lnSpc>
                <a:spcPct val="107000"/>
              </a:lnSpc>
              <a:spcBef>
                <a:spcPts val="300"/>
              </a:spcBef>
              <a:spcAft>
                <a:spcPts val="0"/>
              </a:spcAft>
              <a:buBlip>
                <a:blip r:embed="rId2"/>
              </a:buBlip>
            </a:pPr>
            <a:r>
              <a:rPr lang="en-US" altLang="zh-CN">
                <a:solidFill>
                  <a:srgbClr val="252525"/>
                </a:solidFill>
                <a:latin typeface="Arial" panose="020B0604020202020204" pitchFamily="34" charset="0"/>
              </a:rPr>
              <a:t>Additive and Perfective </a:t>
            </a:r>
            <a:r>
              <a:rPr lang="en-US" altLang="zh-CN" sz="2000">
                <a:latin typeface="Arial" panose="020B0604020202020204" pitchFamily="34" charset="0"/>
                <a:ea typeface="宋体" panose="02010600030101010101" pitchFamily="2" charset="-122"/>
                <a:cs typeface="Times New Roman" panose="02020603050405020304" pitchFamily="18" charset="0"/>
              </a:rPr>
              <a:t>maintenance.</a:t>
            </a:r>
            <a:endParaRPr lang="zh-CN" altLang="en-US" sz="2000"/>
          </a:p>
        </p:txBody>
      </p:sp>
      <p:sp>
        <p:nvSpPr>
          <p:cNvPr id="13" name="矩形 12"/>
          <p:cNvSpPr/>
          <p:nvPr/>
        </p:nvSpPr>
        <p:spPr>
          <a:xfrm>
            <a:off x="8029574" y="1690784"/>
            <a:ext cx="3459891" cy="2031325"/>
          </a:xfrm>
          <a:prstGeom prst="rect">
            <a:avLst/>
          </a:prstGeom>
          <a:noFill/>
          <a:ln>
            <a:solidFill>
              <a:srgbClr val="FF9966"/>
            </a:solidFill>
          </a:ln>
        </p:spPr>
        <p:txBody>
          <a:bodyPr wrap="square">
            <a:spAutoFit/>
          </a:bodyPr>
          <a:lstStyle/>
          <a:p>
            <a:r>
              <a:rPr lang="en-US" altLang="zh-CN" i="1" kern="0">
                <a:latin typeface="Arial" panose="020B0604020202020204" pitchFamily="34" charset="0"/>
                <a:ea typeface="宋体" panose="02010600030101010101" pitchFamily="2" charset="-122"/>
                <a:cs typeface="Times New Roman" panose="02020603050405020304" pitchFamily="18" charset="0"/>
              </a:rPr>
              <a:t>Software architecture </a:t>
            </a:r>
            <a:endParaRPr lang="zh-CN" altLang="zh-CN" sz="1600" kern="100">
              <a:latin typeface="Calibri" panose="020F0502020204030204" pitchFamily="34" charset="0"/>
              <a:ea typeface="宋体" panose="02010600030101010101" pitchFamily="2" charset="-122"/>
              <a:cs typeface="Times New Roman" panose="02020603050405020304" pitchFamily="18" charset="0"/>
            </a:endParaRPr>
          </a:p>
          <a:p>
            <a:r>
              <a:rPr lang="en-US" altLang="zh-CN" i="1" kern="0">
                <a:latin typeface="Arial" panose="020B0604020202020204" pitchFamily="34" charset="0"/>
                <a:ea typeface="宋体" panose="02010600030101010101" pitchFamily="2" charset="-122"/>
                <a:cs typeface="Times New Roman" panose="02020603050405020304" pitchFamily="18" charset="0"/>
              </a:rPr>
              <a:t>Design</a:t>
            </a:r>
            <a:r>
              <a:rPr lang="en-US" altLang="zh-CN" sz="1600" kern="100">
                <a:latin typeface="Calibri" panose="020F0502020204030204" pitchFamily="34" charset="0"/>
                <a:ea typeface="宋体" panose="02010600030101010101" pitchFamily="2" charset="-122"/>
                <a:cs typeface="Times New Roman" panose="02020603050405020304" pitchFamily="18" charset="0"/>
              </a:rPr>
              <a:t>, </a:t>
            </a:r>
            <a:r>
              <a:rPr lang="en-US" altLang="zh-CN" i="1" kern="0">
                <a:latin typeface="Arial" panose="020B0604020202020204" pitchFamily="34" charset="0"/>
                <a:ea typeface="宋体" panose="02010600030101010101" pitchFamily="2" charset="-122"/>
                <a:cs typeface="Times New Roman" panose="02020603050405020304" pitchFamily="18" charset="0"/>
              </a:rPr>
              <a:t>Source code, Document</a:t>
            </a:r>
          </a:p>
          <a:p>
            <a:r>
              <a:rPr lang="en-US" altLang="zh-CN" i="1" kern="0">
                <a:latin typeface="Arial" panose="020B0604020202020204" pitchFamily="34" charset="0"/>
                <a:ea typeface="宋体" panose="02010600030101010101" pitchFamily="2" charset="-122"/>
                <a:cs typeface="Times New Roman" panose="02020603050405020304" pitchFamily="18" charset="0"/>
              </a:rPr>
              <a:t>Budgets </a:t>
            </a:r>
            <a:r>
              <a:rPr lang="en-US" altLang="zh-CN" sz="1600" kern="100">
                <a:latin typeface="Calibri" panose="020F0502020204030204" pitchFamily="34" charset="0"/>
                <a:ea typeface="宋体" panose="02010600030101010101" pitchFamily="2" charset="-122"/>
                <a:cs typeface="Times New Roman" panose="02020603050405020304" pitchFamily="18" charset="0"/>
              </a:rPr>
              <a:t>,</a:t>
            </a:r>
            <a:r>
              <a:rPr lang="en-US" altLang="zh-CN" i="1" kern="0">
                <a:latin typeface="Arial" panose="020B0604020202020204" pitchFamily="34" charset="0"/>
                <a:ea typeface="宋体" panose="02010600030101010101" pitchFamily="2" charset="-122"/>
                <a:cs typeface="Times New Roman" panose="02020603050405020304" pitchFamily="18" charset="0"/>
              </a:rPr>
              <a:t>Schedules</a:t>
            </a:r>
            <a:r>
              <a:rPr lang="en-US" altLang="zh-CN" sz="1600" kern="100">
                <a:latin typeface="Calibri" panose="020F0502020204030204" pitchFamily="34" charset="0"/>
                <a:ea typeface="宋体" panose="02010600030101010101" pitchFamily="2" charset="-122"/>
                <a:cs typeface="Times New Roman" panose="02020603050405020304" pitchFamily="18" charset="0"/>
              </a:rPr>
              <a:t>, </a:t>
            </a:r>
            <a:r>
              <a:rPr lang="en-US" altLang="zh-CN" i="1" kern="0">
                <a:latin typeface="Arial" panose="020B0604020202020204" pitchFamily="34" charset="0"/>
                <a:ea typeface="宋体" panose="02010600030101010101" pitchFamily="2" charset="-122"/>
                <a:cs typeface="Times New Roman" panose="02020603050405020304" pitchFamily="18" charset="0"/>
              </a:rPr>
              <a:t>Work plan   </a:t>
            </a:r>
          </a:p>
          <a:p>
            <a:r>
              <a:rPr lang="en-US" altLang="zh-CN" i="1" kern="0">
                <a:latin typeface="Arial" panose="020B0604020202020204" pitchFamily="34" charset="0"/>
                <a:ea typeface="宋体" panose="02010600030101010101" pitchFamily="2" charset="-122"/>
                <a:cs typeface="Times New Roman" panose="02020603050405020304" pitchFamily="18" charset="0"/>
              </a:rPr>
              <a:t>Requirements ,</a:t>
            </a:r>
            <a:r>
              <a:rPr lang="en-US" altLang="zh-CN" sz="1600" i="1" kern="0">
                <a:latin typeface="Arial" panose="020B0604020202020204" pitchFamily="34" charset="0"/>
                <a:ea typeface="宋体" panose="02010600030101010101" pitchFamily="2" charset="-122"/>
                <a:cs typeface="Times New Roman" panose="02020603050405020304" pitchFamily="18" charset="0"/>
              </a:rPr>
              <a:t> Domain model</a:t>
            </a:r>
            <a:endParaRPr lang="zh-CN" altLang="zh-CN" sz="1600" kern="100">
              <a:latin typeface="Calibri" panose="020F0502020204030204" pitchFamily="34" charset="0"/>
              <a:ea typeface="宋体" panose="02010600030101010101" pitchFamily="2" charset="-122"/>
              <a:cs typeface="Times New Roman" panose="02020603050405020304" pitchFamily="18" charset="0"/>
            </a:endParaRPr>
          </a:p>
          <a:p>
            <a:r>
              <a:rPr lang="en-US" altLang="zh-CN" i="1" kern="0">
                <a:latin typeface="Arial" panose="020B0604020202020204" pitchFamily="34" charset="0"/>
                <a:ea typeface="宋体" panose="02010600030101010101" pitchFamily="2" charset="-122"/>
                <a:cs typeface="Times New Roman" panose="02020603050405020304" pitchFamily="18" charset="0"/>
              </a:rPr>
              <a:t>Requirements analysis</a:t>
            </a:r>
            <a:endParaRPr lang="zh-CN" altLang="zh-CN" sz="1600" kern="100">
              <a:latin typeface="Calibri" panose="020F0502020204030204" pitchFamily="34" charset="0"/>
              <a:ea typeface="宋体" panose="02010600030101010101" pitchFamily="2" charset="-122"/>
              <a:cs typeface="Times New Roman" panose="02020603050405020304" pitchFamily="18" charset="0"/>
            </a:endParaRPr>
          </a:p>
          <a:p>
            <a:r>
              <a:rPr lang="en-US" altLang="zh-CN" i="1" kern="0">
                <a:latin typeface="Arial" panose="020B0604020202020204" pitchFamily="34" charset="0"/>
                <a:ea typeface="宋体" panose="02010600030101010101" pitchFamily="2" charset="-122"/>
                <a:cs typeface="Times New Roman" panose="02020603050405020304" pitchFamily="18" charset="0"/>
              </a:rPr>
              <a:t>Performance engineering</a:t>
            </a:r>
            <a:endParaRPr lang="zh-CN" altLang="zh-CN" sz="1600" kern="100">
              <a:latin typeface="Calibri" panose="020F0502020204030204" pitchFamily="34" charset="0"/>
              <a:ea typeface="宋体" panose="02010600030101010101" pitchFamily="2" charset="-122"/>
              <a:cs typeface="Times New Roman" panose="02020603050405020304" pitchFamily="18" charset="0"/>
            </a:endParaRPr>
          </a:p>
          <a:p>
            <a:r>
              <a:rPr lang="en-US" altLang="zh-CN" i="1" kern="0">
                <a:latin typeface="Arial" panose="020B0604020202020204" pitchFamily="34" charset="0"/>
                <a:ea typeface="宋体" panose="02010600030101010101" pitchFamily="2" charset="-122"/>
                <a:cs typeface="Times New Roman" panose="02020603050405020304" pitchFamily="18" charset="0"/>
              </a:rPr>
              <a:t>Test plans, test cases, test data</a:t>
            </a:r>
            <a:endParaRPr lang="zh-CN" altLang="zh-CN" sz="1600" kern="10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865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7F1E4F-1CFF-5643-939E-217C01CDF565}" type="slidenum">
              <a:rPr lang="en-US" smtClean="0"/>
              <a:pPr/>
              <a:t>2</a:t>
            </a:fld>
            <a:endParaRPr lang="en-US"/>
          </a:p>
        </p:txBody>
      </p:sp>
      <p:sp>
        <p:nvSpPr>
          <p:cNvPr id="5" name="标题 1"/>
          <p:cNvSpPr txBox="1">
            <a:spLocks/>
          </p:cNvSpPr>
          <p:nvPr/>
        </p:nvSpPr>
        <p:spPr>
          <a:xfrm>
            <a:off x="2269762" y="531408"/>
            <a:ext cx="9116854" cy="87787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400" b="1"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Paradigm</a:t>
            </a:r>
            <a:br>
              <a:rPr lang="en-US" altLang="zh-CN" sz="4000" b="1" dirty="0">
                <a:solidFill>
                  <a:srgbClr val="A53010"/>
                </a:solidFill>
                <a:latin typeface="Arial" panose="020B0604020202020204" pitchFamily="34" charset="0"/>
                <a:cs typeface="Arial" panose="020B0604020202020204" pitchFamily="34" charset="0"/>
              </a:rPr>
            </a:br>
            <a:r>
              <a:rPr lang="en-US" altLang="zh-CN" sz="4000" b="1" dirty="0">
                <a:solidFill>
                  <a:srgbClr val="A53010"/>
                </a:solidFill>
                <a:latin typeface="Arial" panose="020B0604020202020204" pitchFamily="34" charset="0"/>
                <a:cs typeface="Arial" panose="020B0604020202020204" pitchFamily="34" charset="0"/>
              </a:rPr>
              <a:t> </a:t>
            </a:r>
          </a:p>
        </p:txBody>
      </p:sp>
      <p:sp>
        <p:nvSpPr>
          <p:cNvPr id="6" name="矩形 5"/>
          <p:cNvSpPr/>
          <p:nvPr/>
        </p:nvSpPr>
        <p:spPr>
          <a:xfrm>
            <a:off x="2356032" y="1834434"/>
            <a:ext cx="8944314" cy="201415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600" b="1">
                <a:solidFill>
                  <a:schemeClr val="tx1"/>
                </a:solidFill>
                <a:latin typeface="Times New Roman" panose="02020603050405020304" pitchFamily="18" charset="0"/>
                <a:cs typeface="Times New Roman" panose="02020603050405020304" pitchFamily="18" charset="0"/>
              </a:rPr>
              <a:t>  </a:t>
            </a:r>
            <a:r>
              <a:rPr lang="en-US" altLang="zh-CN" sz="2600">
                <a:solidFill>
                  <a:schemeClr val="tx1"/>
                </a:solidFill>
                <a:latin typeface="Arial" panose="020B0604020202020204" pitchFamily="34" charset="0"/>
                <a:cs typeface="Arial" panose="020B0604020202020204" pitchFamily="34" charset="0"/>
              </a:rPr>
              <a:t>“The successive transition from one </a:t>
            </a:r>
            <a:r>
              <a:rPr lang="en-US" altLang="zh-CN" sz="2600" b="1">
                <a:solidFill>
                  <a:srgbClr val="C00000"/>
                </a:solidFill>
                <a:latin typeface="Arial" panose="020B0604020202020204" pitchFamily="34" charset="0"/>
                <a:cs typeface="Arial" panose="020B0604020202020204" pitchFamily="34" charset="0"/>
              </a:rPr>
              <a:t>paradigm</a:t>
            </a:r>
            <a:r>
              <a:rPr lang="en-US" altLang="zh-CN" sz="2600">
                <a:solidFill>
                  <a:schemeClr val="tx1"/>
                </a:solidFill>
                <a:latin typeface="Arial" panose="020B0604020202020204" pitchFamily="34" charset="0"/>
                <a:cs typeface="Arial" panose="020B0604020202020204" pitchFamily="34" charset="0"/>
              </a:rPr>
              <a:t> to another via </a:t>
            </a:r>
            <a:r>
              <a:rPr lang="en-US" altLang="zh-CN" sz="2600" b="1">
                <a:solidFill>
                  <a:srgbClr val="C00000"/>
                </a:solidFill>
                <a:latin typeface="Arial" panose="020B0604020202020204" pitchFamily="34" charset="0"/>
                <a:cs typeface="Arial" panose="020B0604020202020204" pitchFamily="34" charset="0"/>
              </a:rPr>
              <a:t>revolution</a:t>
            </a:r>
            <a:r>
              <a:rPr lang="en-US" altLang="zh-CN" sz="2600">
                <a:solidFill>
                  <a:schemeClr val="tx1"/>
                </a:solidFill>
                <a:latin typeface="Arial" panose="020B0604020202020204" pitchFamily="34" charset="0"/>
                <a:cs typeface="Arial" panose="020B0604020202020204" pitchFamily="34" charset="0"/>
              </a:rPr>
              <a:t> is the usual developmental pattern of nature science” – Thomas Kuhn 1962</a:t>
            </a:r>
            <a:r>
              <a:rPr lang="en-US" altLang="zh-CN" sz="2400">
                <a:solidFill>
                  <a:schemeClr val="accent6">
                    <a:lumMod val="50000"/>
                  </a:schemeClr>
                </a:solidFill>
                <a:latin typeface="LiSu" panose="02010509060101010101" pitchFamily="49" charset="-122"/>
                <a:ea typeface="LiSu" panose="02010509060101010101" pitchFamily="49" charset="-122"/>
              </a:rPr>
              <a:t>“</a:t>
            </a:r>
            <a:r>
              <a:rPr lang="zh-CN" altLang="en-US" sz="2000">
                <a:solidFill>
                  <a:schemeClr val="accent6">
                    <a:lumMod val="50000"/>
                  </a:schemeClr>
                </a:solidFill>
                <a:latin typeface="KaiTi" panose="02010609060101010101" pitchFamily="49" charset="-122"/>
                <a:ea typeface="LiSu" panose="02010509060101010101" pitchFamily="49" charset="-122"/>
              </a:rPr>
              <a:t>通过革命从一种范式到另一种范式的不断转变是自然科学通常的发展模式。”</a:t>
            </a:r>
            <a:r>
              <a:rPr lang="en-US" altLang="zh-CN" sz="2000">
                <a:solidFill>
                  <a:schemeClr val="accent6">
                    <a:lumMod val="50000"/>
                  </a:schemeClr>
                </a:solidFill>
                <a:latin typeface="KaiTi" panose="02010609060101010101" pitchFamily="49" charset="-122"/>
                <a:ea typeface="LiSu" panose="02010509060101010101" pitchFamily="49" charset="-122"/>
              </a:rPr>
              <a:t>–</a:t>
            </a:r>
            <a:r>
              <a:rPr lang="zh-CN" altLang="en-US" sz="2000">
                <a:solidFill>
                  <a:schemeClr val="accent6">
                    <a:lumMod val="50000"/>
                  </a:schemeClr>
                </a:solidFill>
                <a:latin typeface="KaiTi" panose="02010609060101010101" pitchFamily="49" charset="-122"/>
                <a:ea typeface="LiSu" panose="02010509060101010101" pitchFamily="49" charset="-122"/>
              </a:rPr>
              <a:t>托马斯</a:t>
            </a:r>
            <a:r>
              <a:rPr lang="en-US" altLang="zh-CN" sz="2000">
                <a:solidFill>
                  <a:schemeClr val="accent6">
                    <a:lumMod val="50000"/>
                  </a:schemeClr>
                </a:solidFill>
                <a:latin typeface="KaiTi" panose="02010609060101010101" pitchFamily="49" charset="-122"/>
                <a:ea typeface="LiSu" panose="02010509060101010101" pitchFamily="49" charset="-122"/>
              </a:rPr>
              <a:t>·</a:t>
            </a:r>
            <a:r>
              <a:rPr lang="zh-CN" altLang="en-US" sz="2000">
                <a:solidFill>
                  <a:schemeClr val="accent6">
                    <a:lumMod val="50000"/>
                  </a:schemeClr>
                </a:solidFill>
                <a:latin typeface="KaiTi" panose="02010609060101010101" pitchFamily="49" charset="-122"/>
                <a:ea typeface="LiSu" panose="02010509060101010101" pitchFamily="49" charset="-122"/>
              </a:rPr>
              <a:t>库恩</a:t>
            </a:r>
            <a:r>
              <a:rPr lang="zh-CN" altLang="en-US" sz="2000">
                <a:solidFill>
                  <a:schemeClr val="accent6">
                    <a:lumMod val="50000"/>
                  </a:schemeClr>
                </a:solidFill>
                <a:latin typeface="KaiTi" panose="02010609060101010101" pitchFamily="49" charset="-122"/>
                <a:ea typeface="KaiTi" panose="02010609060101010101" pitchFamily="49" charset="-122"/>
              </a:rPr>
              <a:t>（</a:t>
            </a:r>
            <a:r>
              <a:rPr lang="en-US" altLang="zh-CN" sz="2000">
                <a:solidFill>
                  <a:schemeClr val="accent6">
                    <a:lumMod val="50000"/>
                  </a:schemeClr>
                </a:solidFill>
                <a:latin typeface="KaiTi" panose="02010609060101010101" pitchFamily="49" charset="-122"/>
                <a:ea typeface="KaiTi" panose="02010609060101010101" pitchFamily="49" charset="-122"/>
              </a:rPr>
              <a:t>1962</a:t>
            </a:r>
            <a:r>
              <a:rPr lang="zh-CN" altLang="en-US" sz="2000">
                <a:solidFill>
                  <a:schemeClr val="accent6">
                    <a:lumMod val="50000"/>
                  </a:schemeClr>
                </a:solidFill>
                <a:latin typeface="KaiTi" panose="02010609060101010101" pitchFamily="49" charset="-122"/>
                <a:ea typeface="KaiTi" panose="02010609060101010101" pitchFamily="49" charset="-122"/>
              </a:rPr>
              <a:t>）</a:t>
            </a:r>
            <a:endParaRPr lang="en-US" altLang="zh-CN" sz="2400">
              <a:solidFill>
                <a:schemeClr val="accent6">
                  <a:lumMod val="50000"/>
                </a:schemeClr>
              </a:solidFill>
              <a:latin typeface="KaiTi" panose="02010609060101010101" pitchFamily="49" charset="-122"/>
              <a:ea typeface="KaiTi" panose="02010609060101010101" pitchFamily="49" charset="-122"/>
            </a:endParaRPr>
          </a:p>
        </p:txBody>
      </p:sp>
      <p:sp>
        <p:nvSpPr>
          <p:cNvPr id="7" name="文本框 6"/>
          <p:cNvSpPr txBox="1"/>
          <p:nvPr/>
        </p:nvSpPr>
        <p:spPr>
          <a:xfrm>
            <a:off x="2269762" y="4117261"/>
            <a:ext cx="9116854" cy="2092881"/>
          </a:xfrm>
          <a:prstGeom prst="rect">
            <a:avLst/>
          </a:prstGeom>
          <a:solidFill>
            <a:schemeClr val="bg1"/>
          </a:solidFill>
          <a:ln w="9525">
            <a:solidFill>
              <a:schemeClr val="tx1">
                <a:lumMod val="50000"/>
                <a:lumOff val="5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ross"/>
          </a:sp3d>
        </p:spPr>
        <p:txBody>
          <a:bodyPr wrap="square" rtlCol="0">
            <a:spAutoFit/>
          </a:bodyPr>
          <a:lstStyle/>
          <a:p>
            <a:r>
              <a:rPr lang="en-US" altLang="zh-CN" sz="26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Paradigm: </a:t>
            </a:r>
            <a:r>
              <a:rPr lang="en-US" altLang="zh-CN" sz="2600">
                <a:latin typeface="Arial" panose="020B0604020202020204" pitchFamily="34" charset="0"/>
                <a:cs typeface="Arial" panose="020B0604020202020204" pitchFamily="34" charset="0"/>
              </a:rPr>
              <a:t>In science and philosophy, a paradigm (/ˈ</a:t>
            </a:r>
            <a:r>
              <a:rPr lang="en-US" altLang="zh-CN" sz="2600" err="1">
                <a:latin typeface="Arial" panose="020B0604020202020204" pitchFamily="34" charset="0"/>
                <a:cs typeface="Arial" panose="020B0604020202020204" pitchFamily="34" charset="0"/>
              </a:rPr>
              <a:t>pærədaɪm</a:t>
            </a:r>
            <a:r>
              <a:rPr lang="en-US" altLang="zh-CN" sz="2600">
                <a:latin typeface="Arial" panose="020B0604020202020204" pitchFamily="34" charset="0"/>
                <a:cs typeface="Arial" panose="020B0604020202020204" pitchFamily="34" charset="0"/>
              </a:rPr>
              <a:t>/) is a distinct set of </a:t>
            </a:r>
            <a:r>
              <a:rPr lang="en-US" altLang="zh-CN" sz="2600" b="1" u="sng">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concepts</a:t>
            </a:r>
            <a:r>
              <a:rPr lang="en-US" altLang="zh-CN" sz="2600" b="1">
                <a:solidFill>
                  <a:srgbClr val="A53010"/>
                </a:solidFill>
                <a:latin typeface="Arial" panose="020B0604020202020204" pitchFamily="34" charset="0"/>
                <a:cs typeface="Arial" panose="020B0604020202020204" pitchFamily="34" charset="0"/>
              </a:rPr>
              <a:t> </a:t>
            </a:r>
            <a:r>
              <a:rPr lang="en-US" altLang="zh-CN" sz="2600">
                <a:latin typeface="Arial" panose="020B0604020202020204" pitchFamily="34" charset="0"/>
                <a:cs typeface="Arial" panose="020B0604020202020204" pitchFamily="34" charset="0"/>
              </a:rPr>
              <a:t>or</a:t>
            </a:r>
            <a:r>
              <a:rPr lang="en-US" altLang="zh-CN" sz="2600" b="1" u="sng">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thought patterns</a:t>
            </a:r>
            <a:r>
              <a:rPr lang="en-US" altLang="zh-CN" sz="2600" b="1">
                <a:solidFill>
                  <a:srgbClr val="A53010"/>
                </a:solidFill>
                <a:latin typeface="Arial" panose="020B0604020202020204" pitchFamily="34" charset="0"/>
                <a:cs typeface="Arial" panose="020B0604020202020204" pitchFamily="34" charset="0"/>
              </a:rPr>
              <a:t>, </a:t>
            </a:r>
            <a:r>
              <a:rPr lang="en-US" altLang="zh-CN" sz="2600">
                <a:latin typeface="Arial" panose="020B0604020202020204" pitchFamily="34" charset="0"/>
                <a:cs typeface="Arial" panose="020B0604020202020204" pitchFamily="34" charset="0"/>
              </a:rPr>
              <a:t>including </a:t>
            </a:r>
            <a:r>
              <a:rPr lang="en-US" altLang="zh-CN" sz="2600" b="1">
                <a:solidFill>
                  <a:srgbClr val="A53010"/>
                </a:solidFill>
                <a:latin typeface="Arial" panose="020B0604020202020204" pitchFamily="34" charset="0"/>
                <a:cs typeface="Arial" panose="020B0604020202020204" pitchFamily="34" charset="0"/>
              </a:rPr>
              <a:t>theories, research methods, postulates </a:t>
            </a:r>
            <a:r>
              <a:rPr lang="en-US" altLang="zh-CN" sz="2000">
                <a:latin typeface="Arial" panose="020B0604020202020204" pitchFamily="34" charset="0"/>
                <a:cs typeface="Arial" panose="020B0604020202020204" pitchFamily="34" charset="0"/>
              </a:rPr>
              <a:t>(</a:t>
            </a:r>
            <a:r>
              <a:rPr lang="zh-CN" altLang="en-US" sz="2000">
                <a:latin typeface="Arial" panose="020B0604020202020204" pitchFamily="34" charset="0"/>
                <a:cs typeface="Arial" panose="020B0604020202020204" pitchFamily="34" charset="0"/>
              </a:rPr>
              <a:t>假设</a:t>
            </a:r>
            <a:r>
              <a:rPr lang="en-US" altLang="zh-CN" sz="2000">
                <a:latin typeface="Arial" panose="020B0604020202020204" pitchFamily="34" charset="0"/>
                <a:cs typeface="Arial" panose="020B0604020202020204" pitchFamily="34" charset="0"/>
              </a:rPr>
              <a:t>), </a:t>
            </a:r>
            <a:r>
              <a:rPr lang="en-US" altLang="zh-CN" sz="2600">
                <a:latin typeface="Arial" panose="020B0604020202020204" pitchFamily="34" charset="0"/>
                <a:cs typeface="Arial" panose="020B0604020202020204" pitchFamily="34" charset="0"/>
              </a:rPr>
              <a:t>and </a:t>
            </a:r>
            <a:r>
              <a:rPr lang="en-US" altLang="zh-CN" sz="2600" b="1">
                <a:solidFill>
                  <a:srgbClr val="A53010"/>
                </a:solidFill>
                <a:latin typeface="Arial" panose="020B0604020202020204" pitchFamily="34" charset="0"/>
                <a:cs typeface="Arial" panose="020B0604020202020204" pitchFamily="34" charset="0"/>
              </a:rPr>
              <a:t>standards</a:t>
            </a:r>
            <a:r>
              <a:rPr lang="en-US" altLang="zh-CN" sz="2600">
                <a:latin typeface="Arial" panose="020B0604020202020204" pitchFamily="34" charset="0"/>
                <a:cs typeface="Arial" panose="020B0604020202020204" pitchFamily="34" charset="0"/>
              </a:rPr>
              <a:t> for what constitutes legitimate contributions to a field. [wiki]</a:t>
            </a:r>
            <a:endParaRPr lang="zh-CN" altLang="en-US" sz="2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1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84958" y="252007"/>
            <a:ext cx="4927952" cy="637610"/>
          </a:xfrm>
          <a:prstGeom prst="rect">
            <a:avLst/>
          </a:prstGeom>
        </p:spPr>
        <p:txBody>
          <a:bodyPr wrap="none">
            <a:spAutoFit/>
          </a:bodyPr>
          <a:lstStyle/>
          <a:p>
            <a:pPr>
              <a:lnSpc>
                <a:spcPct val="107000"/>
              </a:lnSpc>
              <a:spcBef>
                <a:spcPts val="1200"/>
              </a:spcBef>
              <a:spcAft>
                <a:spcPts val="600"/>
              </a:spcAft>
            </a:pPr>
            <a:r>
              <a:rPr lang="en-US" altLang="zh-CN" sz="3600" b="1" kern="0">
                <a:solidFill>
                  <a:srgbClr val="C00000"/>
                </a:solidFill>
                <a:latin typeface="+mj-lt"/>
                <a:ea typeface="宋体" panose="02010600030101010101" pitchFamily="2" charset="-122"/>
                <a:cs typeface="Arial" panose="020B0604020202020204" pitchFamily="34" charset="0"/>
              </a:rPr>
              <a:t>The </a:t>
            </a:r>
            <a:r>
              <a:rPr lang="en-US" altLang="zh-CN" sz="3600" b="1" kern="0">
                <a:solidFill>
                  <a:srgbClr val="0070C0"/>
                </a:solidFill>
                <a:effectLst>
                  <a:outerShdw blurRad="38100" dist="38100" dir="2700000" algn="tl">
                    <a:srgbClr val="000000">
                      <a:alpha val="43137"/>
                    </a:srgbClr>
                  </a:outerShdw>
                </a:effectLst>
                <a:latin typeface="+mj-lt"/>
                <a:ea typeface="宋体" panose="02010600030101010101" pitchFamily="2" charset="-122"/>
                <a:cs typeface="Arial" panose="020B0604020202020204" pitchFamily="34" charset="0"/>
              </a:rPr>
              <a:t>Active</a:t>
            </a:r>
            <a:r>
              <a:rPr lang="en-US" altLang="zh-CN" sz="3600" b="1" kern="0">
                <a:solidFill>
                  <a:srgbClr val="C00000"/>
                </a:solidFill>
                <a:latin typeface="+mj-lt"/>
                <a:ea typeface="宋体" panose="02010600030101010101" pitchFamily="2" charset="-122"/>
                <a:cs typeface="Arial" panose="020B0604020202020204" pitchFamily="34" charset="0"/>
              </a:rPr>
              <a:t> Resources</a:t>
            </a:r>
            <a:endParaRPr lang="zh-CN" altLang="zh-CN" sz="2800" b="1" kern="100">
              <a:solidFill>
                <a:srgbClr val="C00000"/>
              </a:solidFill>
              <a:latin typeface="+mj-lt"/>
              <a:ea typeface="宋体" panose="02010600030101010101" pitchFamily="2" charset="-122"/>
              <a:cs typeface="Times New Roman" panose="02020603050405020304" pitchFamily="18" charset="0"/>
            </a:endParaRPr>
          </a:p>
        </p:txBody>
      </p:sp>
      <p:sp>
        <p:nvSpPr>
          <p:cNvPr id="6" name="矩形 5"/>
          <p:cNvSpPr/>
          <p:nvPr/>
        </p:nvSpPr>
        <p:spPr>
          <a:xfrm>
            <a:off x="1722319" y="870832"/>
            <a:ext cx="9968042" cy="5309146"/>
          </a:xfrm>
          <a:prstGeom prst="rect">
            <a:avLst/>
          </a:prstGeom>
        </p:spPr>
        <p:txBody>
          <a:bodyPr wrap="square">
            <a:spAutoFit/>
          </a:bodyPr>
          <a:lstStyle/>
          <a:p>
            <a:pPr marL="457200" lvl="0" indent="-457200">
              <a:buClr>
                <a:srgbClr val="0070C0"/>
              </a:buClr>
              <a:buFont typeface="Wingdings" panose="05000000000000000000" pitchFamily="2" charset="2"/>
              <a:buChar char="l"/>
            </a:pPr>
            <a:r>
              <a:rPr lang="en-US" altLang="zh-CN" sz="2800" b="1" u="sng">
                <a:solidFill>
                  <a:srgbClr val="0070C0"/>
                </a:solidFill>
                <a:latin typeface="Arial Narrow" panose="020B0606020202030204" pitchFamily="34" charset="0"/>
                <a:ea typeface="Times New Roman" panose="02020603050405020304" pitchFamily="18" charset="0"/>
                <a:cs typeface="Arial" panose="020B0604020202020204" pitchFamily="34" charset="0"/>
              </a:rPr>
              <a:t>Running Systems</a:t>
            </a:r>
            <a:r>
              <a:rPr lang="en-US" altLang="zh-CN" sz="2800" u="sng">
                <a:solidFill>
                  <a:srgbClr val="0070C0"/>
                </a:solidFill>
                <a:latin typeface="Arial Narrow" panose="020B0606020202030204" pitchFamily="34" charset="0"/>
                <a:ea typeface="Times New Roman" panose="02020603050405020304" pitchFamily="18" charset="0"/>
                <a:cs typeface="Arial" panose="020B0604020202020204" pitchFamily="34" charset="0"/>
              </a:rPr>
              <a:t> </a:t>
            </a:r>
            <a:r>
              <a:rPr lang="en-US" altLang="zh-CN">
                <a:latin typeface="Arial" panose="020B0604020202020204" pitchFamily="34" charset="0"/>
                <a:ea typeface="Times New Roman" panose="02020603050405020304" pitchFamily="18" charset="0"/>
              </a:rPr>
              <a:t>refer to especially the large and complex systems worldwide that are in use in companies and organizations. The running systems may be reused for system development easily if the functionality of the systems could be delivered to users via internet web services.</a:t>
            </a:r>
            <a:endParaRPr lang="zh-CN" altLang="zh-CN">
              <a:latin typeface="Times New Roman" panose="02020603050405020304" pitchFamily="18" charset="0"/>
              <a:ea typeface="Times New Roman" panose="02020603050405020304" pitchFamily="18" charset="0"/>
            </a:endParaRPr>
          </a:p>
          <a:p>
            <a:pPr marL="457200" lvl="0" indent="-457200">
              <a:buClr>
                <a:srgbClr val="0070C0"/>
              </a:buClr>
              <a:buFont typeface="Wingdings" panose="05000000000000000000" pitchFamily="2" charset="2"/>
              <a:buChar char="l"/>
            </a:pPr>
            <a:r>
              <a:rPr lang="en-US" altLang="zh-CN" sz="2800" b="1" u="sng">
                <a:solidFill>
                  <a:srgbClr val="0070C0"/>
                </a:solidFill>
                <a:latin typeface="Arial Narrow" panose="020B0606020202030204" pitchFamily="34" charset="0"/>
                <a:ea typeface="Times New Roman" panose="02020603050405020304" pitchFamily="18" charset="0"/>
                <a:cs typeface="Arial" panose="020B0604020202020204" pitchFamily="34" charset="0"/>
              </a:rPr>
              <a:t>Web Services </a:t>
            </a:r>
            <a:r>
              <a:rPr lang="en-US" altLang="zh-CN">
                <a:latin typeface="Arial" panose="020B0604020202020204" pitchFamily="34" charset="0"/>
                <a:ea typeface="Times New Roman" panose="02020603050405020304" pitchFamily="18" charset="0"/>
              </a:rPr>
              <a:t>refers to all the services available in internet. </a:t>
            </a:r>
            <a:r>
              <a:rPr lang="en-US" altLang="zh-CN">
                <a:latin typeface="Arial" panose="020B0604020202020204" pitchFamily="34" charset="0"/>
                <a:ea typeface="宋体" panose="02010600030101010101" pitchFamily="2" charset="-122"/>
                <a:cs typeface="Times New Roman" panose="02020603050405020304" pitchFamily="18" charset="0"/>
              </a:rPr>
              <a:t>In 2013, the servers owned by Google alone is over 2.4 million.  The services at website are likely to be used to develop new services or applications. This is rather active especially after SOA (Service-Oriented Architecture) was introduced in 1996.  The potentials service reuse may be well specified in the formula as follows.</a:t>
            </a:r>
            <a:endParaRPr lang="zh-CN" altLang="zh-CN">
              <a:latin typeface="Calibri" panose="020F0502020204030204" pitchFamily="34" charset="0"/>
              <a:ea typeface="宋体" panose="02010600030101010101" pitchFamily="2" charset="-122"/>
              <a:cs typeface="Times New Roman" panose="02020603050405020304" pitchFamily="18" charset="0"/>
            </a:endParaRPr>
          </a:p>
          <a:p>
            <a:pPr indent="-228600"/>
            <a:r>
              <a:rPr lang="en-US" altLang="zh-CN" sz="1600">
                <a:latin typeface="Arial" panose="020B0604020202020204" pitchFamily="34" charset="0"/>
                <a:ea typeface="宋体" panose="02010600030101010101" pitchFamily="2" charset="-122"/>
                <a:cs typeface="Times New Roman" panose="02020603050405020304" pitchFamily="18" charset="0"/>
              </a:rPr>
              <a:t> </a:t>
            </a:r>
            <a:endParaRPr lang="zh-CN" altLang="zh-CN" sz="1600">
              <a:latin typeface="Calibri" panose="020F0502020204030204" pitchFamily="34" charset="0"/>
              <a:ea typeface="宋体" panose="02010600030101010101" pitchFamily="2" charset="-122"/>
              <a:cs typeface="Times New Roman" panose="02020603050405020304" pitchFamily="18" charset="0"/>
            </a:endParaRPr>
          </a:p>
          <a:p>
            <a:r>
              <a:rPr lang="en-US" altLang="zh-CN" sz="1600">
                <a:latin typeface="Arial" panose="020B0604020202020204" pitchFamily="34" charset="0"/>
                <a:ea typeface="宋体" panose="02010600030101010101" pitchFamily="2" charset="-122"/>
                <a:cs typeface="Times New Roman" panose="02020603050405020304" pitchFamily="18" charset="0"/>
              </a:rPr>
              <a:t> </a:t>
            </a:r>
            <a:endParaRPr lang="zh-CN" altLang="zh-CN" sz="160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sz="1600">
              <a:latin typeface="Arial" panose="020B0604020202020204" pitchFamily="34" charset="0"/>
              <a:ea typeface="宋体" panose="02010600030101010101" pitchFamily="2" charset="-122"/>
              <a:cs typeface="Times New Roman" panose="02020603050405020304" pitchFamily="18" charset="0"/>
            </a:endParaRPr>
          </a:p>
          <a:p>
            <a:pPr lvl="1"/>
            <a:r>
              <a:rPr lang="en-US" altLang="zh-CN" sz="2000">
                <a:latin typeface="Arial" panose="020B0604020202020204" pitchFamily="34" charset="0"/>
                <a:ea typeface="宋体" panose="02010600030101010101" pitchFamily="2" charset="-122"/>
                <a:cs typeface="Times New Roman" panose="02020603050405020304" pitchFamily="18" charset="0"/>
              </a:rPr>
              <a:t>The formula shows </a:t>
            </a:r>
            <a:r>
              <a:rPr lang="en-US" altLang="zh-CN" sz="2000" i="1" u="sng">
                <a:solidFill>
                  <a:srgbClr val="C00000"/>
                </a:solidFill>
                <a:latin typeface="Arial" panose="020B0604020202020204" pitchFamily="34" charset="0"/>
                <a:ea typeface="宋体" panose="02010600030101010101" pitchFamily="2" charset="-122"/>
                <a:cs typeface="Times New Roman" panose="02020603050405020304" pitchFamily="18" charset="0"/>
              </a:rPr>
              <a:t>a new way of software development</a:t>
            </a:r>
            <a:r>
              <a:rPr lang="en-US" altLang="zh-CN" sz="2000">
                <a:latin typeface="Arial" panose="020B0604020202020204" pitchFamily="34" charset="0"/>
                <a:ea typeface="宋体" panose="02010600030101010101" pitchFamily="2" charset="-122"/>
                <a:cs typeface="Times New Roman" panose="02020603050405020304" pitchFamily="18" charset="0"/>
              </a:rPr>
              <a:t>, as services is a very high-level system component, the </a:t>
            </a:r>
            <a:r>
              <a:rPr lang="en-US" altLang="zh-CN" sz="2000" b="1">
                <a:latin typeface="Arial" panose="020B0604020202020204" pitchFamily="34" charset="0"/>
                <a:ea typeface="宋体" panose="02010600030101010101" pitchFamily="2" charset="-122"/>
                <a:cs typeface="Times New Roman" panose="02020603050405020304" pitchFamily="18" charset="0"/>
              </a:rPr>
              <a:t>complexity </a:t>
            </a:r>
            <a:r>
              <a:rPr lang="en-US" altLang="zh-CN" sz="2000">
                <a:latin typeface="Arial" panose="020B0604020202020204" pitchFamily="34" charset="0"/>
                <a:ea typeface="宋体" panose="02010600030101010101" pitchFamily="2" charset="-122"/>
                <a:cs typeface="Times New Roman" panose="02020603050405020304" pitchFamily="18" charset="0"/>
              </a:rPr>
              <a:t>about the </a:t>
            </a:r>
            <a:r>
              <a:rPr lang="en-US" altLang="zh-CN" sz="2000" i="1">
                <a:solidFill>
                  <a:srgbClr val="C00000"/>
                </a:solidFill>
                <a:latin typeface="Arial" panose="020B0604020202020204" pitchFamily="34" charset="0"/>
                <a:ea typeface="宋体" panose="02010600030101010101" pitchFamily="2" charset="-122"/>
                <a:cs typeface="Times New Roman" panose="02020603050405020304" pitchFamily="18" charset="0"/>
              </a:rPr>
              <a:t>implementation, maintenance </a:t>
            </a:r>
            <a:r>
              <a:rPr lang="en-US" altLang="zh-CN" sz="2000">
                <a:latin typeface="Arial" panose="020B0604020202020204" pitchFamily="34" charset="0"/>
                <a:ea typeface="宋体" panose="02010600030101010101" pitchFamily="2" charset="-122"/>
                <a:cs typeface="Times New Roman" panose="02020603050405020304" pitchFamily="18" charset="0"/>
              </a:rPr>
              <a:t>and even </a:t>
            </a:r>
            <a:r>
              <a:rPr lang="en-US" altLang="zh-CN" sz="2000" i="1">
                <a:solidFill>
                  <a:srgbClr val="C00000"/>
                </a:solidFill>
                <a:latin typeface="Arial" panose="020B0604020202020204" pitchFamily="34" charset="0"/>
                <a:ea typeface="宋体" panose="02010600030101010101" pitchFamily="2" charset="-122"/>
                <a:cs typeface="Times New Roman" panose="02020603050405020304" pitchFamily="18" charset="0"/>
              </a:rPr>
              <a:t>operation</a:t>
            </a:r>
            <a:r>
              <a:rPr lang="en-US" altLang="zh-CN" sz="2000">
                <a:latin typeface="Arial" panose="020B0604020202020204" pitchFamily="34" charset="0"/>
                <a:ea typeface="宋体" panose="02010600030101010101" pitchFamily="2" charset="-122"/>
                <a:cs typeface="Times New Roman" panose="02020603050405020304" pitchFamily="18" charset="0"/>
              </a:rPr>
              <a:t> of the services</a:t>
            </a:r>
            <a:r>
              <a:rPr lang="en-US" altLang="zh-CN" sz="2000">
                <a:latin typeface="Calibri" panose="020F0502020204030204" pitchFamily="34" charset="0"/>
                <a:ea typeface="宋体" panose="02010600030101010101" pitchFamily="2" charset="-122"/>
                <a:cs typeface="Times New Roman" panose="02020603050405020304" pitchFamily="18" charset="0"/>
              </a:rPr>
              <a:t> </a:t>
            </a:r>
            <a:r>
              <a:rPr lang="en-US" altLang="zh-CN" sz="2000">
                <a:latin typeface="Arial" panose="020B0604020202020204" pitchFamily="34" charset="0"/>
                <a:ea typeface="宋体" panose="02010600030101010101" pitchFamily="2" charset="-122"/>
                <a:cs typeface="Times New Roman" panose="02020603050405020304" pitchFamily="18" charset="0"/>
              </a:rPr>
              <a:t>Are hidden from the system developers.</a:t>
            </a:r>
            <a:endParaRPr lang="en-US" altLang="zh-CN" sz="1600">
              <a:latin typeface="Arial" panose="020B0604020202020204" pitchFamily="34" charset="0"/>
              <a:ea typeface="宋体" panose="02010600030101010101" pitchFamily="2" charset="-122"/>
              <a:cs typeface="Times New Roman" panose="02020603050405020304" pitchFamily="18" charset="0"/>
            </a:endParaRPr>
          </a:p>
          <a:p>
            <a:pPr marL="114300" lvl="0" indent="-457200">
              <a:spcBef>
                <a:spcPts val="600"/>
              </a:spcBef>
              <a:buClr>
                <a:srgbClr val="0070C0"/>
              </a:buClr>
              <a:buFont typeface="Wingdings" panose="05000000000000000000" pitchFamily="2" charset="2"/>
              <a:buChar char="l"/>
            </a:pPr>
            <a:r>
              <a:rPr lang="en-US" altLang="zh-CN" sz="2800" b="1" u="sng">
                <a:solidFill>
                  <a:srgbClr val="0070C0"/>
                </a:solidFill>
                <a:latin typeface="Arial Narrow" panose="020B0606020202030204" pitchFamily="34" charset="0"/>
                <a:ea typeface="Times New Roman" panose="02020603050405020304" pitchFamily="18" charset="0"/>
                <a:cs typeface="Arial" panose="020B0604020202020204" pitchFamily="34" charset="0"/>
              </a:rPr>
              <a:t>Software-defined things </a:t>
            </a:r>
            <a:r>
              <a:rPr lang="en-US" altLang="zh-CN" sz="2400">
                <a:latin typeface="Arial Narrow" panose="020B0606020202030204" pitchFamily="34" charset="0"/>
                <a:ea typeface="Times New Roman" panose="02020603050405020304" pitchFamily="18" charset="0"/>
                <a:cs typeface="Arial" panose="020B0604020202020204" pitchFamily="34" charset="0"/>
              </a:rPr>
              <a:t>in the internet or Intranet</a:t>
            </a:r>
          </a:p>
          <a:p>
            <a:pPr lvl="0" indent="-342900">
              <a:buClr>
                <a:srgbClr val="0070C0"/>
              </a:buClr>
              <a:buFont typeface="Wingdings" panose="05000000000000000000" pitchFamily="2" charset="2"/>
              <a:buChar char="l"/>
            </a:pPr>
            <a:endParaRPr lang="en-US" altLang="zh-CN" sz="1600">
              <a:solidFill>
                <a:prstClr val="black"/>
              </a:solidFill>
              <a:latin typeface="Arial" panose="020B0604020202020204" pitchFamily="34" charset="0"/>
              <a:ea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949720881"/>
              </p:ext>
            </p:extLst>
          </p:nvPr>
        </p:nvGraphicFramePr>
        <p:xfrm>
          <a:off x="2543175" y="3804459"/>
          <a:ext cx="7617812" cy="482728"/>
        </p:xfrm>
        <a:graphic>
          <a:graphicData uri="http://schemas.openxmlformats.org/drawingml/2006/table">
            <a:tbl>
              <a:tblPr firstRow="1" bandRow="1">
                <a:tableStyleId>{5C22544A-7EE6-4342-B048-85BDC9FD1C3A}</a:tableStyleId>
              </a:tblPr>
              <a:tblGrid>
                <a:gridCol w="7617812">
                  <a:extLst>
                    <a:ext uri="{9D8B030D-6E8A-4147-A177-3AD203B41FA5}">
                      <a16:colId xmlns:a16="http://schemas.microsoft.com/office/drawing/2014/main" val="20000"/>
                    </a:ext>
                  </a:extLst>
                </a:gridCol>
              </a:tblGrid>
              <a:tr h="48272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2400" i="0">
                          <a:solidFill>
                            <a:srgbClr val="0070C0"/>
                          </a:solidFill>
                          <a:latin typeface="Arial Narrow" panose="020B0606020202030204" pitchFamily="34" charset="0"/>
                          <a:ea typeface="宋体" panose="02010600030101010101" pitchFamily="2" charset="-122"/>
                          <a:cs typeface="Times New Roman" panose="02020603050405020304" pitchFamily="18" charset="0"/>
                        </a:rPr>
                        <a:t>Software system = Service-oriented architectures + Services</a:t>
                      </a:r>
                      <a:endParaRPr lang="zh-CN" altLang="zh-CN" sz="2400" i="0">
                        <a:solidFill>
                          <a:srgbClr val="0070C0"/>
                        </a:solidFill>
                        <a:latin typeface="Arial Narrow" panose="020B0606020202030204" pitchFamily="34" charset="0"/>
                        <a:ea typeface="宋体" panose="02010600030101010101" pitchFamily="2" charset="-122"/>
                        <a:cs typeface="Times New Roman" panose="02020603050405020304" pitchFamily="18" charset="0"/>
                      </a:endParaRPr>
                    </a:p>
                  </a:txBody>
                  <a:tcPr anchor="ctr">
                    <a:solidFill>
                      <a:srgbClr val="FFFF9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687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075F-D4BF-DF78-4280-3C1B7E785772}"/>
              </a:ext>
            </a:extLst>
          </p:cNvPr>
          <p:cNvSpPr>
            <a:spLocks noGrp="1"/>
          </p:cNvSpPr>
          <p:nvPr>
            <p:ph type="title"/>
          </p:nvPr>
        </p:nvSpPr>
        <p:spPr>
          <a:xfrm>
            <a:off x="897321" y="164406"/>
            <a:ext cx="10515600" cy="1325563"/>
          </a:xfrm>
        </p:spPr>
        <p:txBody>
          <a:bodyPr/>
          <a:lstStyle/>
          <a:p>
            <a:r>
              <a:rPr lang="en-US" altLang="zh-CN" b="1" dirty="0">
                <a:solidFill>
                  <a:srgbClr val="C00000"/>
                </a:solidFill>
                <a:effectLst>
                  <a:outerShdw blurRad="38100" dist="38100" dir="2700000" algn="tl">
                    <a:srgbClr val="000000">
                      <a:alpha val="43137"/>
                    </a:srgbClr>
                  </a:outerShdw>
                </a:effectLst>
              </a:rPr>
              <a:t>Active </a:t>
            </a:r>
            <a:r>
              <a:rPr lang="en-US" b="1" dirty="0">
                <a:solidFill>
                  <a:srgbClr val="C00000"/>
                </a:solidFill>
                <a:effectLst>
                  <a:outerShdw blurRad="38100" dist="38100" dir="2700000" algn="tl">
                    <a:srgbClr val="000000">
                      <a:alpha val="43137"/>
                    </a:srgbClr>
                  </a:outerShdw>
                </a:effectLst>
              </a:rPr>
              <a:t>Software Components</a:t>
            </a:r>
            <a:endParaRPr lang="LID4096" b="1" dirty="0">
              <a:solidFill>
                <a:srgbClr val="C00000"/>
              </a:solidFill>
              <a:effectLst>
                <a:outerShdw blurRad="38100" dist="38100" dir="2700000" algn="tl">
                  <a:srgbClr val="000000">
                    <a:alpha val="43137"/>
                  </a:srgbClr>
                </a:outerShdw>
              </a:effectLst>
            </a:endParaRPr>
          </a:p>
        </p:txBody>
      </p:sp>
      <p:grpSp>
        <p:nvGrpSpPr>
          <p:cNvPr id="207" name="Group 206">
            <a:extLst>
              <a:ext uri="{FF2B5EF4-FFF2-40B4-BE49-F238E27FC236}">
                <a16:creationId xmlns:a16="http://schemas.microsoft.com/office/drawing/2014/main" id="{97C5515A-1818-69A1-3285-4B90DFF86385}"/>
              </a:ext>
            </a:extLst>
          </p:cNvPr>
          <p:cNvGrpSpPr/>
          <p:nvPr/>
        </p:nvGrpSpPr>
        <p:grpSpPr>
          <a:xfrm>
            <a:off x="2142024" y="1814649"/>
            <a:ext cx="8026194" cy="3337107"/>
            <a:chOff x="2505678" y="1585798"/>
            <a:chExt cx="8026194" cy="3337107"/>
          </a:xfrm>
        </p:grpSpPr>
        <p:sp>
          <p:nvSpPr>
            <p:cNvPr id="204" name="TextBox 203">
              <a:extLst>
                <a:ext uri="{FF2B5EF4-FFF2-40B4-BE49-F238E27FC236}">
                  <a16:creationId xmlns:a16="http://schemas.microsoft.com/office/drawing/2014/main" id="{DF497493-18AC-6752-559E-DE7524545038}"/>
                </a:ext>
              </a:extLst>
            </p:cNvPr>
            <p:cNvSpPr txBox="1"/>
            <p:nvPr/>
          </p:nvSpPr>
          <p:spPr>
            <a:xfrm>
              <a:off x="7677061" y="3712327"/>
              <a:ext cx="2021968" cy="709334"/>
            </a:xfrm>
            <a:prstGeom prst="rect">
              <a:avLst/>
            </a:prstGeom>
            <a:solidFill>
              <a:srgbClr val="FFFF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36F1C2A4-8B0F-1301-E9CE-891B9209A13B}"/>
                </a:ext>
              </a:extLst>
            </p:cNvPr>
            <p:cNvGrpSpPr/>
            <p:nvPr/>
          </p:nvGrpSpPr>
          <p:grpSpPr>
            <a:xfrm>
              <a:off x="2679101" y="3774607"/>
              <a:ext cx="7236808" cy="602885"/>
              <a:chOff x="2679101" y="3774607"/>
              <a:chExt cx="7236808" cy="602885"/>
            </a:xfrm>
          </p:grpSpPr>
          <p:sp>
            <p:nvSpPr>
              <p:cNvPr id="37" name="TextBox 36">
                <a:extLst>
                  <a:ext uri="{FF2B5EF4-FFF2-40B4-BE49-F238E27FC236}">
                    <a16:creationId xmlns:a16="http://schemas.microsoft.com/office/drawing/2014/main" id="{DA422C79-F56C-43A8-CEBE-AC80BA53DC8D}"/>
                  </a:ext>
                </a:extLst>
              </p:cNvPr>
              <p:cNvSpPr txBox="1"/>
              <p:nvPr/>
            </p:nvSpPr>
            <p:spPr>
              <a:xfrm>
                <a:off x="2679101" y="3792717"/>
                <a:ext cx="1228164" cy="584775"/>
              </a:xfrm>
              <a:prstGeom prst="rect">
                <a:avLst/>
              </a:prstGeom>
              <a:solidFill>
                <a:srgbClr val="E6EDD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1960</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Subroutines</a:t>
                </a:r>
                <a:endParaRPr kumimoji="0" lang="LID4096"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1733DBEC-7FD2-9978-4BDC-70F196A55215}"/>
                  </a:ext>
                </a:extLst>
              </p:cNvPr>
              <p:cNvSpPr txBox="1"/>
              <p:nvPr/>
            </p:nvSpPr>
            <p:spPr>
              <a:xfrm>
                <a:off x="3883963" y="3792716"/>
                <a:ext cx="1340354" cy="584775"/>
              </a:xfrm>
              <a:prstGeom prst="rect">
                <a:avLst/>
              </a:prstGeom>
              <a:solidFill>
                <a:srgbClr val="E6EDD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1970</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Modules</a:t>
                </a:r>
                <a:endParaRPr kumimoji="0" lang="LID4096"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45FB6C70-74F2-D012-CCF7-BCC25499D66F}"/>
                  </a:ext>
                </a:extLst>
              </p:cNvPr>
              <p:cNvSpPr txBox="1"/>
              <p:nvPr/>
            </p:nvSpPr>
            <p:spPr>
              <a:xfrm>
                <a:off x="5166430" y="3792707"/>
                <a:ext cx="1228164" cy="584775"/>
              </a:xfrm>
              <a:prstGeom prst="rect">
                <a:avLst/>
              </a:prstGeom>
              <a:solidFill>
                <a:srgbClr val="E6EDD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1980</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Objects</a:t>
                </a:r>
                <a:endParaRPr kumimoji="0" lang="LID4096"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9F4DE89B-673E-F4F0-3A73-95257BD93C13}"/>
                  </a:ext>
                </a:extLst>
              </p:cNvPr>
              <p:cNvSpPr txBox="1"/>
              <p:nvPr/>
            </p:nvSpPr>
            <p:spPr>
              <a:xfrm>
                <a:off x="6334960" y="3792699"/>
                <a:ext cx="1305039" cy="584775"/>
              </a:xfrm>
              <a:prstGeom prst="rect">
                <a:avLst/>
              </a:prstGeom>
              <a:solidFill>
                <a:srgbClr val="E6EDD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1990</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Components</a:t>
                </a:r>
                <a:endParaRPr kumimoji="0" lang="LID4096"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725A245-6DE9-650D-9CEF-046E526B74E6}"/>
                  </a:ext>
                </a:extLst>
              </p:cNvPr>
              <p:cNvSpPr txBox="1"/>
              <p:nvPr/>
            </p:nvSpPr>
            <p:spPr>
              <a:xfrm>
                <a:off x="7617427" y="3783653"/>
                <a:ext cx="1178183"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2000S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46" name="TextBox 45">
                <a:extLst>
                  <a:ext uri="{FF2B5EF4-FFF2-40B4-BE49-F238E27FC236}">
                    <a16:creationId xmlns:a16="http://schemas.microsoft.com/office/drawing/2014/main" id="{E259C7E1-945C-BA6C-9735-2707FBC5598A}"/>
                  </a:ext>
                </a:extLst>
              </p:cNvPr>
              <p:cNvSpPr txBox="1"/>
              <p:nvPr/>
            </p:nvSpPr>
            <p:spPr>
              <a:xfrm>
                <a:off x="8541193" y="3774607"/>
                <a:ext cx="1374716"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2010s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SDTS</a:t>
                </a:r>
                <a:endParaRPr kumimoji="0" lang="LID4096"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2" name="Group 201">
              <a:extLst>
                <a:ext uri="{FF2B5EF4-FFF2-40B4-BE49-F238E27FC236}">
                  <a16:creationId xmlns:a16="http://schemas.microsoft.com/office/drawing/2014/main" id="{1A14D73A-F217-8ABD-B993-3AFCFEC47EE5}"/>
                </a:ext>
              </a:extLst>
            </p:cNvPr>
            <p:cNvGrpSpPr/>
            <p:nvPr/>
          </p:nvGrpSpPr>
          <p:grpSpPr>
            <a:xfrm>
              <a:off x="2505678" y="1585798"/>
              <a:ext cx="8026194" cy="2056899"/>
              <a:chOff x="2505678" y="1585798"/>
              <a:chExt cx="8026194" cy="2056899"/>
            </a:xfrm>
          </p:grpSpPr>
          <p:grpSp>
            <p:nvGrpSpPr>
              <p:cNvPr id="49" name="Group 48">
                <a:extLst>
                  <a:ext uri="{FF2B5EF4-FFF2-40B4-BE49-F238E27FC236}">
                    <a16:creationId xmlns:a16="http://schemas.microsoft.com/office/drawing/2014/main" id="{42F4EF7B-CCFE-EA13-5670-7952A92C595A}"/>
                  </a:ext>
                </a:extLst>
              </p:cNvPr>
              <p:cNvGrpSpPr/>
              <p:nvPr/>
            </p:nvGrpSpPr>
            <p:grpSpPr>
              <a:xfrm>
                <a:off x="2505678" y="2657337"/>
                <a:ext cx="1585003" cy="963692"/>
                <a:chOff x="2052917" y="2849868"/>
                <a:chExt cx="1585003" cy="840756"/>
              </a:xfrm>
            </p:grpSpPr>
            <p:grpSp>
              <p:nvGrpSpPr>
                <p:cNvPr id="12" name="Group 11">
                  <a:extLst>
                    <a:ext uri="{FF2B5EF4-FFF2-40B4-BE49-F238E27FC236}">
                      <a16:creationId xmlns:a16="http://schemas.microsoft.com/office/drawing/2014/main" id="{D3451A89-7FA5-52C5-72DE-369D21ADD867}"/>
                    </a:ext>
                  </a:extLst>
                </p:cNvPr>
                <p:cNvGrpSpPr/>
                <p:nvPr/>
              </p:nvGrpSpPr>
              <p:grpSpPr>
                <a:xfrm>
                  <a:off x="2079811" y="2939946"/>
                  <a:ext cx="1470211" cy="750678"/>
                  <a:chOff x="2178424" y="3021105"/>
                  <a:chExt cx="1470211" cy="672354"/>
                </a:xfrm>
              </p:grpSpPr>
              <p:sp>
                <p:nvSpPr>
                  <p:cNvPr id="3" name="Arrow: Up 2">
                    <a:extLst>
                      <a:ext uri="{FF2B5EF4-FFF2-40B4-BE49-F238E27FC236}">
                        <a16:creationId xmlns:a16="http://schemas.microsoft.com/office/drawing/2014/main" id="{E6A3CA2C-61AD-1A03-7F66-07C0976D4FC8}"/>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Up 3">
                    <a:extLst>
                      <a:ext uri="{FF2B5EF4-FFF2-40B4-BE49-F238E27FC236}">
                        <a16:creationId xmlns:a16="http://schemas.microsoft.com/office/drawing/2014/main" id="{BAC2293E-CB88-1E47-AEEB-9D19E8172BD7}"/>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Arrow: Up 13">
                  <a:extLst>
                    <a:ext uri="{FF2B5EF4-FFF2-40B4-BE49-F238E27FC236}">
                      <a16:creationId xmlns:a16="http://schemas.microsoft.com/office/drawing/2014/main" id="{EEB7B4BF-45F8-41BF-6648-056D79E164C2}"/>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Up 14">
                  <a:extLst>
                    <a:ext uri="{FF2B5EF4-FFF2-40B4-BE49-F238E27FC236}">
                      <a16:creationId xmlns:a16="http://schemas.microsoft.com/office/drawing/2014/main" id="{0AD8E25C-7B0A-CADE-F4F1-544E70A15DDC}"/>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31ACB2A5-29BD-67A9-54A8-AA286E362459}"/>
                  </a:ext>
                </a:extLst>
              </p:cNvPr>
              <p:cNvGrpSpPr/>
              <p:nvPr/>
            </p:nvGrpSpPr>
            <p:grpSpPr>
              <a:xfrm>
                <a:off x="2970172" y="2581888"/>
                <a:ext cx="1815356" cy="1043528"/>
                <a:chOff x="2052917" y="2849868"/>
                <a:chExt cx="1585003" cy="840756"/>
              </a:xfrm>
            </p:grpSpPr>
            <p:grpSp>
              <p:nvGrpSpPr>
                <p:cNvPr id="52" name="Group 51">
                  <a:extLst>
                    <a:ext uri="{FF2B5EF4-FFF2-40B4-BE49-F238E27FC236}">
                      <a16:creationId xmlns:a16="http://schemas.microsoft.com/office/drawing/2014/main" id="{55244EED-7036-CB25-117A-8730CCC97B3D}"/>
                    </a:ext>
                  </a:extLst>
                </p:cNvPr>
                <p:cNvGrpSpPr/>
                <p:nvPr/>
              </p:nvGrpSpPr>
              <p:grpSpPr>
                <a:xfrm>
                  <a:off x="2079811" y="2939946"/>
                  <a:ext cx="1470211" cy="750678"/>
                  <a:chOff x="2178424" y="3021105"/>
                  <a:chExt cx="1470211" cy="672354"/>
                </a:xfrm>
              </p:grpSpPr>
              <p:sp>
                <p:nvSpPr>
                  <p:cNvPr id="55" name="Arrow: Up 54">
                    <a:extLst>
                      <a:ext uri="{FF2B5EF4-FFF2-40B4-BE49-F238E27FC236}">
                        <a16:creationId xmlns:a16="http://schemas.microsoft.com/office/drawing/2014/main" id="{988884E4-1218-6587-CA88-2314429E9A39}"/>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Up 55">
                    <a:extLst>
                      <a:ext uri="{FF2B5EF4-FFF2-40B4-BE49-F238E27FC236}">
                        <a16:creationId xmlns:a16="http://schemas.microsoft.com/office/drawing/2014/main" id="{61D09E81-4B5F-6309-77E7-38431D700FD0}"/>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3" name="Arrow: Up 52">
                  <a:extLst>
                    <a:ext uri="{FF2B5EF4-FFF2-40B4-BE49-F238E27FC236}">
                      <a16:creationId xmlns:a16="http://schemas.microsoft.com/office/drawing/2014/main" id="{4F045FC2-425C-87CA-46DF-4D82E073ED1B}"/>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Up 53">
                  <a:extLst>
                    <a:ext uri="{FF2B5EF4-FFF2-40B4-BE49-F238E27FC236}">
                      <a16:creationId xmlns:a16="http://schemas.microsoft.com/office/drawing/2014/main" id="{A8715E8F-0759-4C88-B2BE-2C5FBAE752B4}"/>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9" name="Group 158">
                <a:extLst>
                  <a:ext uri="{FF2B5EF4-FFF2-40B4-BE49-F238E27FC236}">
                    <a16:creationId xmlns:a16="http://schemas.microsoft.com/office/drawing/2014/main" id="{1CBE69AA-EA3F-6593-0DAF-ABA85A733E2D}"/>
                  </a:ext>
                </a:extLst>
              </p:cNvPr>
              <p:cNvGrpSpPr/>
              <p:nvPr/>
            </p:nvGrpSpPr>
            <p:grpSpPr>
              <a:xfrm>
                <a:off x="3519114" y="2478350"/>
                <a:ext cx="1815356" cy="1156129"/>
                <a:chOff x="2052917" y="2849868"/>
                <a:chExt cx="1585003" cy="840756"/>
              </a:xfrm>
            </p:grpSpPr>
            <p:grpSp>
              <p:nvGrpSpPr>
                <p:cNvPr id="160" name="Group 159">
                  <a:extLst>
                    <a:ext uri="{FF2B5EF4-FFF2-40B4-BE49-F238E27FC236}">
                      <a16:creationId xmlns:a16="http://schemas.microsoft.com/office/drawing/2014/main" id="{EB63638E-8676-0ED7-4CCD-C06B7C5808B6}"/>
                    </a:ext>
                  </a:extLst>
                </p:cNvPr>
                <p:cNvGrpSpPr/>
                <p:nvPr/>
              </p:nvGrpSpPr>
              <p:grpSpPr>
                <a:xfrm>
                  <a:off x="2079811" y="2939946"/>
                  <a:ext cx="1470211" cy="750678"/>
                  <a:chOff x="2178424" y="3021105"/>
                  <a:chExt cx="1470211" cy="672354"/>
                </a:xfrm>
              </p:grpSpPr>
              <p:sp>
                <p:nvSpPr>
                  <p:cNvPr id="163" name="Arrow: Up 162">
                    <a:extLst>
                      <a:ext uri="{FF2B5EF4-FFF2-40B4-BE49-F238E27FC236}">
                        <a16:creationId xmlns:a16="http://schemas.microsoft.com/office/drawing/2014/main" id="{8139CE22-746C-B4EC-A2D6-262BA99ECCC2}"/>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Arrow: Up 163">
                    <a:extLst>
                      <a:ext uri="{FF2B5EF4-FFF2-40B4-BE49-F238E27FC236}">
                        <a16:creationId xmlns:a16="http://schemas.microsoft.com/office/drawing/2014/main" id="{DE261112-AF08-A276-618F-8966E9BA5A98}"/>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1" name="Arrow: Up 160">
                  <a:extLst>
                    <a:ext uri="{FF2B5EF4-FFF2-40B4-BE49-F238E27FC236}">
                      <a16:creationId xmlns:a16="http://schemas.microsoft.com/office/drawing/2014/main" id="{5ABC1630-5684-1DDD-F714-5D157250F24D}"/>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Arrow: Up 161">
                  <a:extLst>
                    <a:ext uri="{FF2B5EF4-FFF2-40B4-BE49-F238E27FC236}">
                      <a16:creationId xmlns:a16="http://schemas.microsoft.com/office/drawing/2014/main" id="{9D1D148D-603F-50D8-65D9-6DD84C3941D0}"/>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a:extLst>
                  <a:ext uri="{FF2B5EF4-FFF2-40B4-BE49-F238E27FC236}">
                    <a16:creationId xmlns:a16="http://schemas.microsoft.com/office/drawing/2014/main" id="{E9D17C57-45A0-9211-ABBA-BD69005154E9}"/>
                  </a:ext>
                </a:extLst>
              </p:cNvPr>
              <p:cNvGrpSpPr/>
              <p:nvPr/>
            </p:nvGrpSpPr>
            <p:grpSpPr>
              <a:xfrm>
                <a:off x="4048895" y="2388341"/>
                <a:ext cx="1930564" cy="1246136"/>
                <a:chOff x="2052917" y="2849868"/>
                <a:chExt cx="1585003" cy="840756"/>
              </a:xfrm>
            </p:grpSpPr>
            <p:grpSp>
              <p:nvGrpSpPr>
                <p:cNvPr id="166" name="Group 165">
                  <a:extLst>
                    <a:ext uri="{FF2B5EF4-FFF2-40B4-BE49-F238E27FC236}">
                      <a16:creationId xmlns:a16="http://schemas.microsoft.com/office/drawing/2014/main" id="{0F51E355-67D9-098B-82F5-3760E72DE777}"/>
                    </a:ext>
                  </a:extLst>
                </p:cNvPr>
                <p:cNvGrpSpPr/>
                <p:nvPr/>
              </p:nvGrpSpPr>
              <p:grpSpPr>
                <a:xfrm>
                  <a:off x="2079811" y="2939946"/>
                  <a:ext cx="1470211" cy="750678"/>
                  <a:chOff x="2178424" y="3021105"/>
                  <a:chExt cx="1470211" cy="672354"/>
                </a:xfrm>
              </p:grpSpPr>
              <p:sp>
                <p:nvSpPr>
                  <p:cNvPr id="169" name="Arrow: Up 168">
                    <a:extLst>
                      <a:ext uri="{FF2B5EF4-FFF2-40B4-BE49-F238E27FC236}">
                        <a16:creationId xmlns:a16="http://schemas.microsoft.com/office/drawing/2014/main" id="{1A8EFB0C-2B4F-3963-9E66-1B4761D311DB}"/>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Arrow: Up 169">
                    <a:extLst>
                      <a:ext uri="{FF2B5EF4-FFF2-40B4-BE49-F238E27FC236}">
                        <a16:creationId xmlns:a16="http://schemas.microsoft.com/office/drawing/2014/main" id="{08264F9B-08CE-CA4A-F88D-8D5FF2407287}"/>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7" name="Arrow: Up 166">
                  <a:extLst>
                    <a:ext uri="{FF2B5EF4-FFF2-40B4-BE49-F238E27FC236}">
                      <a16:creationId xmlns:a16="http://schemas.microsoft.com/office/drawing/2014/main" id="{D692576E-C321-ABD4-BB1C-C479D0299B92}"/>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Arrow: Up 167">
                  <a:extLst>
                    <a:ext uri="{FF2B5EF4-FFF2-40B4-BE49-F238E27FC236}">
                      <a16:creationId xmlns:a16="http://schemas.microsoft.com/office/drawing/2014/main" id="{B68AD497-1777-2E0C-AD85-B01BC851259F}"/>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1" name="Group 170">
                <a:extLst>
                  <a:ext uri="{FF2B5EF4-FFF2-40B4-BE49-F238E27FC236}">
                    <a16:creationId xmlns:a16="http://schemas.microsoft.com/office/drawing/2014/main" id="{909662B3-32EE-1952-61BB-2403001C75E6}"/>
                  </a:ext>
                </a:extLst>
              </p:cNvPr>
              <p:cNvGrpSpPr/>
              <p:nvPr/>
            </p:nvGrpSpPr>
            <p:grpSpPr>
              <a:xfrm>
                <a:off x="4550002" y="2328303"/>
                <a:ext cx="2254209" cy="1306171"/>
                <a:chOff x="2052917" y="2849868"/>
                <a:chExt cx="1585003" cy="840756"/>
              </a:xfrm>
            </p:grpSpPr>
            <p:grpSp>
              <p:nvGrpSpPr>
                <p:cNvPr id="172" name="Group 171">
                  <a:extLst>
                    <a:ext uri="{FF2B5EF4-FFF2-40B4-BE49-F238E27FC236}">
                      <a16:creationId xmlns:a16="http://schemas.microsoft.com/office/drawing/2014/main" id="{26175034-CEDA-DBFE-794D-EC31BCB19BDF}"/>
                    </a:ext>
                  </a:extLst>
                </p:cNvPr>
                <p:cNvGrpSpPr/>
                <p:nvPr/>
              </p:nvGrpSpPr>
              <p:grpSpPr>
                <a:xfrm>
                  <a:off x="2079811" y="2939946"/>
                  <a:ext cx="1470211" cy="750678"/>
                  <a:chOff x="2178424" y="3021105"/>
                  <a:chExt cx="1470211" cy="672354"/>
                </a:xfrm>
              </p:grpSpPr>
              <p:sp>
                <p:nvSpPr>
                  <p:cNvPr id="175" name="Arrow: Up 174">
                    <a:extLst>
                      <a:ext uri="{FF2B5EF4-FFF2-40B4-BE49-F238E27FC236}">
                        <a16:creationId xmlns:a16="http://schemas.microsoft.com/office/drawing/2014/main" id="{84A181BA-07A7-787C-06C9-762D49F65167}"/>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Arrow: Up 175">
                    <a:extLst>
                      <a:ext uri="{FF2B5EF4-FFF2-40B4-BE49-F238E27FC236}">
                        <a16:creationId xmlns:a16="http://schemas.microsoft.com/office/drawing/2014/main" id="{D28DA88F-F097-F5D1-034C-61062499F99F}"/>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3" name="Arrow: Up 172">
                  <a:extLst>
                    <a:ext uri="{FF2B5EF4-FFF2-40B4-BE49-F238E27FC236}">
                      <a16:creationId xmlns:a16="http://schemas.microsoft.com/office/drawing/2014/main" id="{2146AE6B-00F2-6E56-75DF-395196448787}"/>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Arrow: Up 173">
                  <a:extLst>
                    <a:ext uri="{FF2B5EF4-FFF2-40B4-BE49-F238E27FC236}">
                      <a16:creationId xmlns:a16="http://schemas.microsoft.com/office/drawing/2014/main" id="{C08346AC-2EBC-185C-325E-88FC4B67BD39}"/>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8" name="Group 177">
                <a:extLst>
                  <a:ext uri="{FF2B5EF4-FFF2-40B4-BE49-F238E27FC236}">
                    <a16:creationId xmlns:a16="http://schemas.microsoft.com/office/drawing/2014/main" id="{83CAE6C5-2E8F-D0AF-9DEC-3AB7E6928C77}"/>
                  </a:ext>
                </a:extLst>
              </p:cNvPr>
              <p:cNvGrpSpPr/>
              <p:nvPr/>
            </p:nvGrpSpPr>
            <p:grpSpPr>
              <a:xfrm>
                <a:off x="5224317" y="2151529"/>
                <a:ext cx="2404648" cy="1489113"/>
                <a:chOff x="2052917" y="2849868"/>
                <a:chExt cx="1585003" cy="840756"/>
              </a:xfrm>
            </p:grpSpPr>
            <p:grpSp>
              <p:nvGrpSpPr>
                <p:cNvPr id="179" name="Group 178">
                  <a:extLst>
                    <a:ext uri="{FF2B5EF4-FFF2-40B4-BE49-F238E27FC236}">
                      <a16:creationId xmlns:a16="http://schemas.microsoft.com/office/drawing/2014/main" id="{7D789FC9-61A8-16B6-73F9-3927681C70EF}"/>
                    </a:ext>
                  </a:extLst>
                </p:cNvPr>
                <p:cNvGrpSpPr/>
                <p:nvPr/>
              </p:nvGrpSpPr>
              <p:grpSpPr>
                <a:xfrm>
                  <a:off x="2079811" y="2939946"/>
                  <a:ext cx="1470211" cy="750678"/>
                  <a:chOff x="2178424" y="3021105"/>
                  <a:chExt cx="1470211" cy="672354"/>
                </a:xfrm>
              </p:grpSpPr>
              <p:sp>
                <p:nvSpPr>
                  <p:cNvPr id="182" name="Arrow: Up 181">
                    <a:extLst>
                      <a:ext uri="{FF2B5EF4-FFF2-40B4-BE49-F238E27FC236}">
                        <a16:creationId xmlns:a16="http://schemas.microsoft.com/office/drawing/2014/main" id="{5442EE98-7EB6-A9C7-0CAC-1355C05FF5C9}"/>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Arrow: Up 182">
                    <a:extLst>
                      <a:ext uri="{FF2B5EF4-FFF2-40B4-BE49-F238E27FC236}">
                        <a16:creationId xmlns:a16="http://schemas.microsoft.com/office/drawing/2014/main" id="{F80AB132-A009-7B94-D43C-84F275CB3B23}"/>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0" name="Arrow: Up 179">
                  <a:extLst>
                    <a:ext uri="{FF2B5EF4-FFF2-40B4-BE49-F238E27FC236}">
                      <a16:creationId xmlns:a16="http://schemas.microsoft.com/office/drawing/2014/main" id="{D320486F-8F6F-1D74-C225-65B9EA5CACAE}"/>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Arrow: Up 180">
                  <a:extLst>
                    <a:ext uri="{FF2B5EF4-FFF2-40B4-BE49-F238E27FC236}">
                      <a16:creationId xmlns:a16="http://schemas.microsoft.com/office/drawing/2014/main" id="{184F8949-ECDC-F7AF-8975-6DC88BADAB6C}"/>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4" name="Group 183">
                <a:extLst>
                  <a:ext uri="{FF2B5EF4-FFF2-40B4-BE49-F238E27FC236}">
                    <a16:creationId xmlns:a16="http://schemas.microsoft.com/office/drawing/2014/main" id="{3055A06B-CF3B-3523-681B-02E9418BFE11}"/>
                  </a:ext>
                </a:extLst>
              </p:cNvPr>
              <p:cNvGrpSpPr/>
              <p:nvPr/>
            </p:nvGrpSpPr>
            <p:grpSpPr>
              <a:xfrm>
                <a:off x="5936751" y="2003384"/>
                <a:ext cx="2523525" cy="1631088"/>
                <a:chOff x="2052917" y="2849868"/>
                <a:chExt cx="1585003" cy="840756"/>
              </a:xfrm>
            </p:grpSpPr>
            <p:grpSp>
              <p:nvGrpSpPr>
                <p:cNvPr id="185" name="Group 184">
                  <a:extLst>
                    <a:ext uri="{FF2B5EF4-FFF2-40B4-BE49-F238E27FC236}">
                      <a16:creationId xmlns:a16="http://schemas.microsoft.com/office/drawing/2014/main" id="{06EB3E9C-A4ED-D30D-7ECF-B52DAC00C3AD}"/>
                    </a:ext>
                  </a:extLst>
                </p:cNvPr>
                <p:cNvGrpSpPr/>
                <p:nvPr/>
              </p:nvGrpSpPr>
              <p:grpSpPr>
                <a:xfrm>
                  <a:off x="2079811" y="2939946"/>
                  <a:ext cx="1470211" cy="750678"/>
                  <a:chOff x="2178424" y="3021105"/>
                  <a:chExt cx="1470211" cy="672354"/>
                </a:xfrm>
              </p:grpSpPr>
              <p:sp>
                <p:nvSpPr>
                  <p:cNvPr id="188" name="Arrow: Up 187">
                    <a:extLst>
                      <a:ext uri="{FF2B5EF4-FFF2-40B4-BE49-F238E27FC236}">
                        <a16:creationId xmlns:a16="http://schemas.microsoft.com/office/drawing/2014/main" id="{DEC029B0-66EF-44C1-2C18-0D827B5C01BB}"/>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Arrow: Up 188">
                    <a:extLst>
                      <a:ext uri="{FF2B5EF4-FFF2-40B4-BE49-F238E27FC236}">
                        <a16:creationId xmlns:a16="http://schemas.microsoft.com/office/drawing/2014/main" id="{73493E45-1001-1E63-DEF8-3828FD4B7678}"/>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6" name="Arrow: Up 185">
                  <a:extLst>
                    <a:ext uri="{FF2B5EF4-FFF2-40B4-BE49-F238E27FC236}">
                      <a16:creationId xmlns:a16="http://schemas.microsoft.com/office/drawing/2014/main" id="{A0A7289F-2429-1901-01ED-D01A1E123B83}"/>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Arrow: Up 186">
                  <a:extLst>
                    <a:ext uri="{FF2B5EF4-FFF2-40B4-BE49-F238E27FC236}">
                      <a16:creationId xmlns:a16="http://schemas.microsoft.com/office/drawing/2014/main" id="{F3BAA0AB-5743-18AD-1EB5-EFE970FF1A94}"/>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0" name="Group 189">
                <a:extLst>
                  <a:ext uri="{FF2B5EF4-FFF2-40B4-BE49-F238E27FC236}">
                    <a16:creationId xmlns:a16="http://schemas.microsoft.com/office/drawing/2014/main" id="{EDDC3100-9607-9FC3-7D6F-EFAFC4D8C703}"/>
                  </a:ext>
                </a:extLst>
              </p:cNvPr>
              <p:cNvGrpSpPr/>
              <p:nvPr/>
            </p:nvGrpSpPr>
            <p:grpSpPr>
              <a:xfrm>
                <a:off x="6663477" y="1770592"/>
                <a:ext cx="2854104" cy="1872105"/>
                <a:chOff x="2052917" y="2849868"/>
                <a:chExt cx="1585003" cy="840756"/>
              </a:xfrm>
            </p:grpSpPr>
            <p:grpSp>
              <p:nvGrpSpPr>
                <p:cNvPr id="191" name="Group 190">
                  <a:extLst>
                    <a:ext uri="{FF2B5EF4-FFF2-40B4-BE49-F238E27FC236}">
                      <a16:creationId xmlns:a16="http://schemas.microsoft.com/office/drawing/2014/main" id="{D267164F-3D6C-3B27-9069-7B09D7CCBEA0}"/>
                    </a:ext>
                  </a:extLst>
                </p:cNvPr>
                <p:cNvGrpSpPr/>
                <p:nvPr/>
              </p:nvGrpSpPr>
              <p:grpSpPr>
                <a:xfrm>
                  <a:off x="2079811" y="2939946"/>
                  <a:ext cx="1470211" cy="750678"/>
                  <a:chOff x="2178424" y="3021105"/>
                  <a:chExt cx="1470211" cy="672354"/>
                </a:xfrm>
              </p:grpSpPr>
              <p:sp>
                <p:nvSpPr>
                  <p:cNvPr id="194" name="Arrow: Up 193">
                    <a:extLst>
                      <a:ext uri="{FF2B5EF4-FFF2-40B4-BE49-F238E27FC236}">
                        <a16:creationId xmlns:a16="http://schemas.microsoft.com/office/drawing/2014/main" id="{B4A7FCDD-CDC5-0406-9393-0485D738AA87}"/>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Arrow: Up 194">
                    <a:extLst>
                      <a:ext uri="{FF2B5EF4-FFF2-40B4-BE49-F238E27FC236}">
                        <a16:creationId xmlns:a16="http://schemas.microsoft.com/office/drawing/2014/main" id="{D1D81FBD-3F85-7CAC-08DE-8EC24F0ECBC9}"/>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2" name="Arrow: Up 191">
                  <a:extLst>
                    <a:ext uri="{FF2B5EF4-FFF2-40B4-BE49-F238E27FC236}">
                      <a16:creationId xmlns:a16="http://schemas.microsoft.com/office/drawing/2014/main" id="{E714BBB7-8F45-F619-DBFD-78BACD5CF5B4}"/>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Arrow: Up 192">
                  <a:extLst>
                    <a:ext uri="{FF2B5EF4-FFF2-40B4-BE49-F238E27FC236}">
                      <a16:creationId xmlns:a16="http://schemas.microsoft.com/office/drawing/2014/main" id="{F4F2F35F-833F-1606-DC28-DBC65F0B7AC7}"/>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6" name="Group 195">
                <a:extLst>
                  <a:ext uri="{FF2B5EF4-FFF2-40B4-BE49-F238E27FC236}">
                    <a16:creationId xmlns:a16="http://schemas.microsoft.com/office/drawing/2014/main" id="{47C5756E-69F2-C2B7-3967-5E4606406E16}"/>
                  </a:ext>
                </a:extLst>
              </p:cNvPr>
              <p:cNvGrpSpPr/>
              <p:nvPr/>
            </p:nvGrpSpPr>
            <p:grpSpPr>
              <a:xfrm>
                <a:off x="7515822" y="1585798"/>
                <a:ext cx="3016050" cy="2056897"/>
                <a:chOff x="2052917" y="2849868"/>
                <a:chExt cx="1585003" cy="840756"/>
              </a:xfrm>
            </p:grpSpPr>
            <p:grpSp>
              <p:nvGrpSpPr>
                <p:cNvPr id="197" name="Group 196">
                  <a:extLst>
                    <a:ext uri="{FF2B5EF4-FFF2-40B4-BE49-F238E27FC236}">
                      <a16:creationId xmlns:a16="http://schemas.microsoft.com/office/drawing/2014/main" id="{4E5C0549-2DBB-71E1-2D4C-A2562E3513FB}"/>
                    </a:ext>
                  </a:extLst>
                </p:cNvPr>
                <p:cNvGrpSpPr/>
                <p:nvPr/>
              </p:nvGrpSpPr>
              <p:grpSpPr>
                <a:xfrm>
                  <a:off x="2079811" y="2939946"/>
                  <a:ext cx="1470211" cy="750678"/>
                  <a:chOff x="2178424" y="3021105"/>
                  <a:chExt cx="1470211" cy="672354"/>
                </a:xfrm>
              </p:grpSpPr>
              <p:sp>
                <p:nvSpPr>
                  <p:cNvPr id="200" name="Arrow: Up 199">
                    <a:extLst>
                      <a:ext uri="{FF2B5EF4-FFF2-40B4-BE49-F238E27FC236}">
                        <a16:creationId xmlns:a16="http://schemas.microsoft.com/office/drawing/2014/main" id="{64E23C5A-33AA-58C5-0F65-B58CAE1D0A46}"/>
                      </a:ext>
                    </a:extLst>
                  </p:cNvPr>
                  <p:cNvSpPr/>
                  <p:nvPr/>
                </p:nvSpPr>
                <p:spPr>
                  <a:xfrm>
                    <a:off x="2178424" y="3021106"/>
                    <a:ext cx="1255058" cy="672353"/>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Arrow: Up 200">
                    <a:extLst>
                      <a:ext uri="{FF2B5EF4-FFF2-40B4-BE49-F238E27FC236}">
                        <a16:creationId xmlns:a16="http://schemas.microsoft.com/office/drawing/2014/main" id="{0CB9ADB3-A7A8-5BEC-D6EC-DDDF65201C8E}"/>
                      </a:ext>
                    </a:extLst>
                  </p:cNvPr>
                  <p:cNvSpPr/>
                  <p:nvPr/>
                </p:nvSpPr>
                <p:spPr>
                  <a:xfrm>
                    <a:off x="2393577" y="3021105"/>
                    <a:ext cx="1255058" cy="67235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8" name="Arrow: Up 197">
                  <a:extLst>
                    <a:ext uri="{FF2B5EF4-FFF2-40B4-BE49-F238E27FC236}">
                      <a16:creationId xmlns:a16="http://schemas.microsoft.com/office/drawing/2014/main" id="{0DD2EF06-8CC8-76E3-31A6-C32C083C9419}"/>
                    </a:ext>
                  </a:extLst>
                </p:cNvPr>
                <p:cNvSpPr/>
                <p:nvPr/>
              </p:nvSpPr>
              <p:spPr>
                <a:xfrm>
                  <a:off x="2052917" y="2939947"/>
                  <a:ext cx="1255058" cy="750677"/>
                </a:xfrm>
                <a:prstGeom prst="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Arrow: Up 198">
                  <a:extLst>
                    <a:ext uri="{FF2B5EF4-FFF2-40B4-BE49-F238E27FC236}">
                      <a16:creationId xmlns:a16="http://schemas.microsoft.com/office/drawing/2014/main" id="{CDD1E03D-4C3F-B6CF-141E-DF4B1520CD6D}"/>
                    </a:ext>
                  </a:extLst>
                </p:cNvPr>
                <p:cNvSpPr/>
                <p:nvPr/>
              </p:nvSpPr>
              <p:spPr>
                <a:xfrm>
                  <a:off x="2268070" y="2849868"/>
                  <a:ext cx="1369850" cy="840755"/>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05" name="TextBox 204">
              <a:extLst>
                <a:ext uri="{FF2B5EF4-FFF2-40B4-BE49-F238E27FC236}">
                  <a16:creationId xmlns:a16="http://schemas.microsoft.com/office/drawing/2014/main" id="{32E68750-0304-B348-F379-B10F6BABD1D7}"/>
                </a:ext>
              </a:extLst>
            </p:cNvPr>
            <p:cNvSpPr txBox="1"/>
            <p:nvPr/>
          </p:nvSpPr>
          <p:spPr>
            <a:xfrm>
              <a:off x="7639999" y="4553573"/>
              <a:ext cx="22990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宋体" panose="02010600030101010101" pitchFamily="2" charset="-122"/>
                  <a:cs typeface="+mn-cs"/>
                </a:rPr>
                <a:t>Active Components</a:t>
              </a:r>
              <a:endParaRPr kumimoji="0" lang="LID4096" sz="1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EA4D7942-1FF0-DE88-709A-A3BE6C076D14}"/>
              </a:ext>
            </a:extLst>
          </p:cNvPr>
          <p:cNvSpPr txBox="1"/>
          <p:nvPr/>
        </p:nvSpPr>
        <p:spPr>
          <a:xfrm>
            <a:off x="3206154" y="4782559"/>
            <a:ext cx="32850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B9BD5"/>
                </a:solidFill>
                <a:effectLst>
                  <a:outerShdw blurRad="38100" dist="38100" dir="2700000" algn="tl">
                    <a:srgbClr val="000000">
                      <a:alpha val="43137"/>
                    </a:srgbClr>
                  </a:outerShdw>
                </a:effectLst>
                <a:uLnTx/>
                <a:uFillTx/>
                <a:latin typeface="Calibri" panose="020F0502020204030204"/>
                <a:ea typeface="宋体" panose="02010600030101010101" pitchFamily="2" charset="-122"/>
                <a:cs typeface="+mn-cs"/>
              </a:rPr>
              <a:t>Static Components</a:t>
            </a:r>
            <a:endParaRPr kumimoji="0" lang="LID4096" sz="1800" b="1" i="0" u="none" strike="noStrike" kern="1200" cap="none" spc="0" normalizeH="0" baseline="0" noProof="0" dirty="0">
              <a:ln>
                <a:noFill/>
              </a:ln>
              <a:solidFill>
                <a:srgbClr val="5B9BD5"/>
              </a:solidFill>
              <a:effectLst>
                <a:outerShdw blurRad="38100" dist="38100" dir="2700000" algn="tl">
                  <a:srgbClr val="000000">
                    <a:alpha val="43137"/>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74845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t="3846"/>
          <a:stretch/>
        </p:blipFill>
        <p:spPr>
          <a:xfrm flipV="1">
            <a:off x="77821" y="37927"/>
            <a:ext cx="12192000" cy="6942312"/>
          </a:xfrm>
          <a:prstGeom prst="rect">
            <a:avLst/>
          </a:prstGeom>
        </p:spPr>
      </p:pic>
      <p:sp>
        <p:nvSpPr>
          <p:cNvPr id="5" name="标题 4"/>
          <p:cNvSpPr>
            <a:spLocks noGrp="1"/>
          </p:cNvSpPr>
          <p:nvPr>
            <p:ph type="title"/>
          </p:nvPr>
        </p:nvSpPr>
        <p:spPr>
          <a:xfrm>
            <a:off x="661418" y="3073889"/>
            <a:ext cx="1817874" cy="1313286"/>
          </a:xfr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txBody>
          <a:bodyPr>
            <a:noAutofit/>
          </a:bodyPr>
          <a:lstStyle/>
          <a:p>
            <a:pPr algn="ctr"/>
            <a:r>
              <a:rPr lang="en-US" sz="3200">
                <a:solidFill>
                  <a:schemeClr val="bg1"/>
                </a:solidFill>
                <a:latin typeface="Bahnschrift Condensed" panose="020B0502040204020203" pitchFamily="34" charset="0"/>
                <a:cs typeface="Arial" panose="020B0604020202020204" pitchFamily="34" charset="0"/>
              </a:rPr>
              <a:t>Software </a:t>
            </a:r>
            <a:br>
              <a:rPr lang="en-US" sz="3600">
                <a:solidFill>
                  <a:schemeClr val="bg1"/>
                </a:solidFill>
                <a:latin typeface="Bahnschrift Condensed" panose="020B0502040204020203" pitchFamily="34" charset="0"/>
                <a:cs typeface="Arial" panose="020B0604020202020204" pitchFamily="34" charset="0"/>
              </a:rPr>
            </a:br>
            <a:r>
              <a:rPr lang="en-US" sz="3200">
                <a:solidFill>
                  <a:schemeClr val="bg1"/>
                </a:solidFill>
                <a:latin typeface="Bahnschrift Condensed" panose="020B0502040204020203" pitchFamily="34" charset="0"/>
                <a:cs typeface="Arial" panose="020B0604020202020204" pitchFamily="34" charset="0"/>
              </a:rPr>
              <a:t>Resources</a:t>
            </a:r>
            <a:endParaRPr lang="en-US" sz="3200" b="1">
              <a:solidFill>
                <a:srgbClr val="FABE07"/>
              </a:solidFill>
              <a:effectLst>
                <a:outerShdw blurRad="38100" dist="38100" dir="2700000" algn="tl">
                  <a:srgbClr val="000000">
                    <a:alpha val="43137"/>
                  </a:srgbClr>
                </a:outerShdw>
              </a:effectLst>
              <a:latin typeface="Bahnschrift Condensed" panose="020B0502040204020203" pitchFamily="34" charset="0"/>
              <a:cs typeface="Arial" panose="020B0604020202020204" pitchFamily="34" charset="0"/>
            </a:endParaRPr>
          </a:p>
        </p:txBody>
      </p:sp>
      <p:sp>
        <p:nvSpPr>
          <p:cNvPr id="4" name="灯片编号占位符 3"/>
          <p:cNvSpPr>
            <a:spLocks noGrp="1"/>
          </p:cNvSpPr>
          <p:nvPr>
            <p:ph type="sldNum" sz="quarter" idx="12"/>
          </p:nvPr>
        </p:nvSpPr>
        <p:spPr>
          <a:xfrm>
            <a:off x="7449066" y="6306923"/>
            <a:ext cx="2743200" cy="365125"/>
          </a:xfrm>
        </p:spPr>
        <p:txBody>
          <a:bodyPr/>
          <a:lstStyle/>
          <a:p>
            <a:fld id="{D57F1E4F-1CFF-5643-939E-217C01CDF565}" type="slidenum">
              <a:rPr lang="en-US" smtClean="0"/>
              <a:pPr/>
              <a:t>22</a:t>
            </a:fld>
            <a:endParaRPr lang="en-US"/>
          </a:p>
        </p:txBody>
      </p:sp>
      <p:sp>
        <p:nvSpPr>
          <p:cNvPr id="8" name="椭圆 7"/>
          <p:cNvSpPr/>
          <p:nvPr/>
        </p:nvSpPr>
        <p:spPr>
          <a:xfrm>
            <a:off x="2479292" y="0"/>
            <a:ext cx="12682747" cy="7267818"/>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a:effectLst>
                <a:outerShdw blurRad="38100" dist="38100" dir="2700000" algn="tl">
                  <a:srgbClr val="000000">
                    <a:alpha val="43137"/>
                  </a:srgbClr>
                </a:outerShdw>
              </a:effectLst>
              <a:latin typeface="Arial Narrow" panose="020B0606020202030204" pitchFamily="34" charset="0"/>
            </a:endParaRPr>
          </a:p>
          <a:p>
            <a:pPr algn="ctr"/>
            <a:r>
              <a:rPr lang="en-US" altLang="zh-CN" sz="4000">
                <a:solidFill>
                  <a:srgbClr val="FFFF00"/>
                </a:solidFill>
                <a:effectLst>
                  <a:outerShdw blurRad="38100" dist="38100" dir="2700000" algn="tl">
                    <a:srgbClr val="000000">
                      <a:alpha val="43137"/>
                    </a:srgbClr>
                  </a:outerShdw>
                </a:effectLst>
                <a:latin typeface="Arial Narrow" panose="020B0606020202030204" pitchFamily="34" charset="0"/>
              </a:rPr>
              <a:t>        </a:t>
            </a:r>
            <a:r>
              <a:rPr lang="en-US" altLang="zh-CN" sz="4000">
                <a:solidFill>
                  <a:srgbClr val="FF0000"/>
                </a:solidFill>
                <a:effectLst>
                  <a:outerShdw blurRad="38100" dist="38100" dir="2700000" algn="tl">
                    <a:srgbClr val="000000">
                      <a:alpha val="43137"/>
                    </a:srgbClr>
                  </a:outerShdw>
                </a:effectLst>
                <a:latin typeface="Arial Narrow" panose="020B0606020202030204" pitchFamily="34" charset="0"/>
              </a:rPr>
              <a:t>Active Software </a:t>
            </a:r>
          </a:p>
          <a:p>
            <a:pPr algn="ctr"/>
            <a:r>
              <a:rPr lang="en-US" altLang="zh-CN" sz="4000">
                <a:solidFill>
                  <a:srgbClr val="FF0000"/>
                </a:solidFill>
                <a:effectLst>
                  <a:outerShdw blurRad="38100" dist="38100" dir="2700000" algn="tl">
                    <a:srgbClr val="000000">
                      <a:alpha val="43137"/>
                    </a:srgbClr>
                  </a:outerShdw>
                </a:effectLst>
                <a:latin typeface="Arial Narrow" panose="020B0606020202030204" pitchFamily="34" charset="0"/>
              </a:rPr>
              <a:t>       Resources  </a:t>
            </a:r>
            <a:endParaRPr lang="en-US" sz="2400" b="1">
              <a:solidFill>
                <a:srgbClr val="FF0000"/>
              </a:solidFill>
              <a:latin typeface="Arial Narrow" panose="020B0606020202030204" pitchFamily="34" charset="0"/>
            </a:endParaRPr>
          </a:p>
          <a:p>
            <a:pPr algn="ctr"/>
            <a:endParaRPr lang="en-US" sz="2400" b="1">
              <a:latin typeface="Arial Narrow" panose="020B0606020202030204" pitchFamily="34" charset="0"/>
            </a:endParaRPr>
          </a:p>
          <a:p>
            <a:pPr algn="ctr"/>
            <a:endParaRPr lang="en-US" sz="2400" b="1">
              <a:latin typeface="Arial Narrow" panose="020B0606020202030204" pitchFamily="34" charset="0"/>
            </a:endParaRPr>
          </a:p>
          <a:p>
            <a:pPr algn="ctr"/>
            <a:endParaRPr lang="en-US" sz="2400" b="1">
              <a:latin typeface="Arial Narrow" panose="020B0606020202030204" pitchFamily="34" charset="0"/>
            </a:endParaRPr>
          </a:p>
        </p:txBody>
      </p:sp>
      <p:sp>
        <p:nvSpPr>
          <p:cNvPr id="7" name="椭圆 6"/>
          <p:cNvSpPr/>
          <p:nvPr/>
        </p:nvSpPr>
        <p:spPr>
          <a:xfrm>
            <a:off x="2436350" y="2177179"/>
            <a:ext cx="5003526" cy="2973372"/>
          </a:xfrm>
          <a:prstGeom prst="ellipse">
            <a:avLst/>
          </a:prstGeom>
          <a:solidFill>
            <a:schemeClr val="accent5">
              <a:lumMod val="40000"/>
              <a:lumOff val="60000"/>
            </a:schemeClr>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     </a:t>
            </a:r>
            <a:r>
              <a:rPr lang="en-US" altLang="zh-CN" sz="3200" b="1">
                <a:solidFill>
                  <a:srgbClr val="FFFF00"/>
                </a:solidFill>
                <a:effectLst>
                  <a:outerShdw blurRad="38100" dist="38100" dir="2700000" algn="tl">
                    <a:srgbClr val="000000">
                      <a:alpha val="43137"/>
                    </a:srgbClr>
                  </a:outerShdw>
                </a:effectLst>
                <a:latin typeface="Arial Narrow" panose="020B0606020202030204" pitchFamily="34" charset="0"/>
              </a:rPr>
              <a:t>Services</a:t>
            </a:r>
            <a:endParaRPr lang="en-US" sz="3200" b="1">
              <a:solidFill>
                <a:srgbClr val="FFFF00"/>
              </a:solidFill>
              <a:effectLst>
                <a:outerShdw blurRad="38100" dist="38100" dir="2700000" algn="tl">
                  <a:srgbClr val="000000">
                    <a:alpha val="43137"/>
                  </a:srgbClr>
                </a:outerShdw>
              </a:effectLst>
              <a:latin typeface="Arial Narrow" panose="020B0606020202030204" pitchFamily="34" charset="0"/>
            </a:endParaRPr>
          </a:p>
        </p:txBody>
      </p:sp>
      <p:sp>
        <p:nvSpPr>
          <p:cNvPr id="6" name="椭圆 5"/>
          <p:cNvSpPr/>
          <p:nvPr/>
        </p:nvSpPr>
        <p:spPr>
          <a:xfrm>
            <a:off x="2454026" y="3206035"/>
            <a:ext cx="1723618" cy="1002965"/>
          </a:xfrm>
          <a:prstGeom prst="ellipse">
            <a:avLst/>
          </a:prstGeom>
          <a:solidFill>
            <a:srgbClr val="EEEEE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FFC000"/>
              </a:solidFill>
              <a:latin typeface="Arial Narrow" panose="020B0606020202030204" pitchFamily="34" charset="0"/>
            </a:endParaRPr>
          </a:p>
        </p:txBody>
      </p:sp>
      <p:sp>
        <p:nvSpPr>
          <p:cNvPr id="14" name="矩形 13"/>
          <p:cNvSpPr/>
          <p:nvPr/>
        </p:nvSpPr>
        <p:spPr>
          <a:xfrm>
            <a:off x="6440795" y="978178"/>
            <a:ext cx="5210877" cy="1036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Arial Narrow" panose="020B0606020202030204" pitchFamily="34" charset="0"/>
              </a:rPr>
              <a:t>Software Defined Everything</a:t>
            </a:r>
            <a:endParaRPr lang="en-US" sz="3200">
              <a:effectLst>
                <a:outerShdw blurRad="38100" dist="38100" dir="2700000" algn="tl">
                  <a:srgbClr val="000000">
                    <a:alpha val="43137"/>
                  </a:srgbClr>
                </a:outerShdw>
              </a:effectLst>
              <a:latin typeface="Arial Narrow" panose="020B0606020202030204" pitchFamily="34" charset="0"/>
            </a:endParaRPr>
          </a:p>
        </p:txBody>
      </p:sp>
      <p:sp>
        <p:nvSpPr>
          <p:cNvPr id="2" name="文本框 1"/>
          <p:cNvSpPr txBox="1"/>
          <p:nvPr/>
        </p:nvSpPr>
        <p:spPr>
          <a:xfrm>
            <a:off x="4015995" y="3612927"/>
            <a:ext cx="1581579" cy="523220"/>
          </a:xfrm>
          <a:prstGeom prst="rect">
            <a:avLst/>
          </a:prstGeom>
          <a:noFill/>
        </p:spPr>
        <p:txBody>
          <a:bodyPr wrap="square" rtlCol="0">
            <a:spAutoFit/>
          </a:bodyPr>
          <a:lstStyle/>
          <a:p>
            <a:pPr algn="ctr"/>
            <a:endParaRPr lang="en-US" sz="2800">
              <a:solidFill>
                <a:srgbClr val="FFFF00"/>
              </a:solidFill>
            </a:endParaRPr>
          </a:p>
        </p:txBody>
      </p:sp>
      <p:sp>
        <p:nvSpPr>
          <p:cNvPr id="3" name="文本框 2"/>
          <p:cNvSpPr txBox="1"/>
          <p:nvPr/>
        </p:nvSpPr>
        <p:spPr>
          <a:xfrm>
            <a:off x="2518234" y="3358768"/>
            <a:ext cx="1630382" cy="656590"/>
          </a:xfrm>
          <a:prstGeom prst="rect">
            <a:avLst/>
          </a:prstGeom>
          <a:noFill/>
        </p:spPr>
        <p:txBody>
          <a:bodyPr wrap="square" rtlCol="0">
            <a:spAutoFit/>
          </a:bodyPr>
          <a:lstStyle/>
          <a:p>
            <a:pPr algn="ctr">
              <a:lnSpc>
                <a:spcPts val="2200"/>
              </a:lnSpc>
            </a:pPr>
            <a:r>
              <a:rPr lang="en-US" altLang="zh-CN" sz="2400" b="1">
                <a:latin typeface="Arial Narrow" panose="020B0606020202030204" pitchFamily="34" charset="0"/>
              </a:rPr>
              <a:t>Static </a:t>
            </a:r>
          </a:p>
          <a:p>
            <a:pPr algn="ctr">
              <a:lnSpc>
                <a:spcPts val="2200"/>
              </a:lnSpc>
            </a:pPr>
            <a:r>
              <a:rPr lang="en-US" altLang="zh-CN" sz="2400" b="1">
                <a:latin typeface="Arial Narrow" panose="020B0606020202030204" pitchFamily="34" charset="0"/>
              </a:rPr>
              <a:t>Resources </a:t>
            </a:r>
          </a:p>
        </p:txBody>
      </p:sp>
      <p:sp>
        <p:nvSpPr>
          <p:cNvPr id="15" name="文本框 14"/>
          <p:cNvSpPr txBox="1"/>
          <p:nvPr/>
        </p:nvSpPr>
        <p:spPr>
          <a:xfrm>
            <a:off x="7523280" y="4964504"/>
            <a:ext cx="3948284" cy="584775"/>
          </a:xfrm>
          <a:prstGeom prst="rect">
            <a:avLst/>
          </a:prstGeom>
          <a:noFill/>
        </p:spPr>
        <p:txBody>
          <a:bodyPr wrap="square" rtlCol="0">
            <a:spAutoFit/>
          </a:bodyPr>
          <a:lstStyle/>
          <a:p>
            <a:pPr algn="ctr"/>
            <a:r>
              <a:rPr lang="en-US" altLang="zh-CN" sz="3200">
                <a:solidFill>
                  <a:schemeClr val="bg1"/>
                </a:solidFill>
                <a:effectLst>
                  <a:outerShdw blurRad="38100" dist="38100" dir="2700000" algn="tl">
                    <a:srgbClr val="000000">
                      <a:alpha val="43137"/>
                    </a:srgbClr>
                  </a:outerShdw>
                </a:effectLst>
                <a:latin typeface="Arial Narrow" panose="020B0606020202030204" pitchFamily="34" charset="0"/>
              </a:rPr>
              <a:t>Internet of Everything</a:t>
            </a:r>
            <a:endParaRPr lang="zh-CN" altLang="en-US" sz="3200">
              <a:solidFill>
                <a:schemeClr val="bg1"/>
              </a:solidFill>
              <a:effectLst>
                <a:outerShdw blurRad="38100" dist="38100" dir="2700000" algn="tl">
                  <a:srgbClr val="000000">
                    <a:alpha val="43137"/>
                  </a:srgbClr>
                </a:outerShdw>
              </a:effectLst>
              <a:latin typeface="Arial Narrow" panose="020B0606020202030204" pitchFamily="34" charset="0"/>
            </a:endParaRPr>
          </a:p>
        </p:txBody>
      </p:sp>
      <p:sp>
        <p:nvSpPr>
          <p:cNvPr id="17" name="下箭头 16"/>
          <p:cNvSpPr/>
          <p:nvPr/>
        </p:nvSpPr>
        <p:spPr>
          <a:xfrm rot="17265510">
            <a:off x="3070779" y="1054739"/>
            <a:ext cx="525294" cy="492903"/>
          </a:xfrm>
          <a:prstGeom prst="downArrow">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6687" y="4830673"/>
            <a:ext cx="2776738" cy="1569660"/>
          </a:xfrm>
          <a:prstGeom prst="rect">
            <a:avLst/>
          </a:prstGeom>
          <a:noFill/>
        </p:spPr>
        <p:txBody>
          <a:bodyPr wrap="square" rtlCol="0">
            <a:spAutoFit/>
          </a:bodyPr>
          <a:lstStyle/>
          <a:p>
            <a:r>
              <a:rPr lang="en-US" altLang="zh-CN" sz="2400">
                <a:solidFill>
                  <a:srgbClr val="FFFF00"/>
                </a:solidFill>
              </a:rPr>
              <a:t>Capital Intensive</a:t>
            </a:r>
          </a:p>
          <a:p>
            <a:r>
              <a:rPr lang="en-US" altLang="zh-CN" sz="2400">
                <a:solidFill>
                  <a:srgbClr val="FFFF00"/>
                </a:solidFill>
              </a:rPr>
              <a:t>&amp; Knowledge Intensive Resources</a:t>
            </a:r>
          </a:p>
        </p:txBody>
      </p:sp>
      <p:sp>
        <p:nvSpPr>
          <p:cNvPr id="16" name="文本框 15"/>
          <p:cNvSpPr txBox="1"/>
          <p:nvPr/>
        </p:nvSpPr>
        <p:spPr>
          <a:xfrm>
            <a:off x="627386" y="933723"/>
            <a:ext cx="2319199" cy="523220"/>
          </a:xfrm>
          <a:prstGeom prst="rect">
            <a:avLst/>
          </a:prstGeom>
          <a:solidFill>
            <a:srgbClr val="C00000"/>
          </a:solidFill>
          <a:ln w="57150">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altLang="zh-CN" sz="2800" b="1">
                <a:solidFill>
                  <a:srgbClr val="FFC000"/>
                </a:solidFill>
                <a:effectLst>
                  <a:outerShdw blurRad="38100" dist="38100" dir="2700000" algn="tl">
                    <a:srgbClr val="000000">
                      <a:alpha val="43137"/>
                    </a:srgbClr>
                  </a:outerShdw>
                </a:effectLst>
              </a:rPr>
              <a:t>Gold Mine</a:t>
            </a:r>
            <a:endParaRPr lang="zh-CN" altLang="en-US" sz="2800" b="1">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502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1311579" y="190730"/>
            <a:ext cx="10322678" cy="1217612"/>
          </a:xfrm>
        </p:spPr>
        <p:txBody>
          <a:bodyPr>
            <a:noAutofit/>
          </a:bodyPr>
          <a:lstStyle/>
          <a:p>
            <a:pPr algn="ctr"/>
            <a:r>
              <a:rPr lang="en-US" altLang="zh-CN" sz="3200" b="1">
                <a:solidFill>
                  <a:srgbClr val="C00000"/>
                </a:solidFill>
                <a:latin typeface="Arial" panose="020B0604020202020204" pitchFamily="34" charset="0"/>
                <a:cs typeface="Arial" panose="020B0604020202020204" pitchFamily="34" charset="0"/>
              </a:rPr>
              <a:t>The Management of</a:t>
            </a:r>
            <a:br>
              <a:rPr lang="en-US" altLang="zh-CN" sz="3200" b="1">
                <a:solidFill>
                  <a:srgbClr val="C00000"/>
                </a:solidFill>
                <a:latin typeface="Arial" panose="020B0604020202020204" pitchFamily="34" charset="0"/>
                <a:cs typeface="Arial" panose="020B0604020202020204" pitchFamily="34" charset="0"/>
              </a:rPr>
            </a:br>
            <a:r>
              <a:rPr lang="en-US" altLang="zh-CN" sz="3200" b="1">
                <a:solidFill>
                  <a:srgbClr val="C00000"/>
                </a:solidFill>
                <a:latin typeface="Arial" panose="020B0604020202020204" pitchFamily="34" charset="0"/>
                <a:cs typeface="Arial" panose="020B0604020202020204" pitchFamily="34" charset="0"/>
              </a:rPr>
              <a:t>Global Software Resources</a:t>
            </a:r>
            <a:endParaRPr lang="en-US" sz="3200" b="1" spc="-150">
              <a:solidFill>
                <a:srgbClr val="C00000"/>
              </a:solidFill>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23</a:t>
            </a:fld>
            <a:endParaRPr lang="en-US"/>
          </a:p>
        </p:txBody>
      </p:sp>
      <p:grpSp>
        <p:nvGrpSpPr>
          <p:cNvPr id="126" name="组合 125"/>
          <p:cNvGrpSpPr/>
          <p:nvPr/>
        </p:nvGrpSpPr>
        <p:grpSpPr>
          <a:xfrm>
            <a:off x="1311579" y="1354015"/>
            <a:ext cx="10322678" cy="4923693"/>
            <a:chOff x="1311579" y="1354015"/>
            <a:chExt cx="10322678" cy="4923693"/>
          </a:xfrm>
        </p:grpSpPr>
        <p:sp>
          <p:nvSpPr>
            <p:cNvPr id="65" name="矩形 64"/>
            <p:cNvSpPr/>
            <p:nvPr/>
          </p:nvSpPr>
          <p:spPr>
            <a:xfrm>
              <a:off x="1311579" y="1354015"/>
              <a:ext cx="10322678" cy="4923693"/>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组合 124"/>
            <p:cNvGrpSpPr/>
            <p:nvPr/>
          </p:nvGrpSpPr>
          <p:grpSpPr>
            <a:xfrm>
              <a:off x="1463336" y="1716444"/>
              <a:ext cx="9733165" cy="4361701"/>
              <a:chOff x="1463336" y="1716444"/>
              <a:chExt cx="9733165" cy="4361701"/>
            </a:xfrm>
          </p:grpSpPr>
          <p:grpSp>
            <p:nvGrpSpPr>
              <p:cNvPr id="121" name="组合 120"/>
              <p:cNvGrpSpPr/>
              <p:nvPr/>
            </p:nvGrpSpPr>
            <p:grpSpPr>
              <a:xfrm>
                <a:off x="1463336" y="1716444"/>
                <a:ext cx="9733165" cy="4361701"/>
                <a:chOff x="1311579" y="1610936"/>
                <a:chExt cx="9733165" cy="4361701"/>
              </a:xfrm>
            </p:grpSpPr>
            <p:sp>
              <p:nvSpPr>
                <p:cNvPr id="8" name="棱台 7"/>
                <p:cNvSpPr/>
                <p:nvPr/>
              </p:nvSpPr>
              <p:spPr>
                <a:xfrm>
                  <a:off x="2993543" y="1640234"/>
                  <a:ext cx="2274217" cy="818790"/>
                </a:xfrm>
                <a:prstGeom prst="bevel">
                  <a:avLst/>
                </a:prstGeom>
                <a:solidFill>
                  <a:schemeClr val="bg2">
                    <a:lumMod val="25000"/>
                  </a:schemeClr>
                </a:solidFill>
                <a:ln>
                  <a:solidFill>
                    <a:schemeClr val="bg1">
                      <a:lumMod val="65000"/>
                    </a:schemeClr>
                  </a:solidFill>
                </a:ln>
                <a:effectLst>
                  <a:outerShdw blurRad="50800" dist="38100" dir="2700000" algn="tl" rotWithShape="0">
                    <a:prstClr val="black">
                      <a:alpha val="40000"/>
                    </a:prstClr>
                  </a:outerShdw>
                  <a:reflection blurRad="6350" stA="52000" endA="300" endPos="35000" dir="5400000" sy="-100000" algn="bl" rotWithShape="0"/>
                </a:effectLst>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Narrow" panose="020B0606020202030204" pitchFamily="34" charset="0"/>
                    </a:rPr>
                    <a:t>Search Engine</a:t>
                  </a:r>
                </a:p>
              </p:txBody>
            </p:sp>
            <p:sp>
              <p:nvSpPr>
                <p:cNvPr id="9" name="棱台 8"/>
                <p:cNvSpPr/>
                <p:nvPr/>
              </p:nvSpPr>
              <p:spPr>
                <a:xfrm>
                  <a:off x="4990991" y="1635797"/>
                  <a:ext cx="2274456" cy="818790"/>
                </a:xfrm>
                <a:prstGeom prst="bevel">
                  <a:avLst/>
                </a:prstGeom>
                <a:solidFill>
                  <a:srgbClr val="766F54"/>
                </a:solidFill>
                <a:effectLst>
                  <a:reflection blurRad="6350" stA="52000" endA="300" endPos="35000" dir="5400000" sy="-100000" algn="bl" rotWithShape="0"/>
                </a:effectLst>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bg1"/>
                      </a:solidFill>
                      <a:latin typeface="Arial Narrow" panose="020B0606020202030204" pitchFamily="34" charset="0"/>
                    </a:rPr>
                    <a:t>Recommendation        Engine</a:t>
                  </a:r>
                </a:p>
              </p:txBody>
            </p:sp>
            <p:sp>
              <p:nvSpPr>
                <p:cNvPr id="10" name="矩形 9"/>
                <p:cNvSpPr/>
                <p:nvPr/>
              </p:nvSpPr>
              <p:spPr>
                <a:xfrm>
                  <a:off x="1311579" y="1951638"/>
                  <a:ext cx="1353255" cy="327531"/>
                </a:xfrm>
                <a:prstGeom prst="rect">
                  <a:avLst/>
                </a:prstGeom>
              </p:spPr>
              <p:txBody>
                <a:bodyPr wrap="none">
                  <a:spAutoFit/>
                </a:bodyPr>
                <a:lstStyle/>
                <a:p>
                  <a:pPr algn="ctr"/>
                  <a:r>
                    <a:rPr lang="en-US" altLang="zh-CN">
                      <a:solidFill>
                        <a:srgbClr val="C00000"/>
                      </a:solidFill>
                      <a:latin typeface="Arial Narrow" panose="020B0606020202030204" pitchFamily="34" charset="0"/>
                    </a:rPr>
                    <a:t>Service-Layer</a:t>
                  </a:r>
                  <a:endParaRPr lang="en-US">
                    <a:solidFill>
                      <a:srgbClr val="C00000"/>
                    </a:solidFill>
                    <a:latin typeface="Arial Narrow" panose="020B0606020202030204" pitchFamily="34" charset="0"/>
                  </a:endParaRPr>
                </a:p>
              </p:txBody>
            </p:sp>
            <p:cxnSp>
              <p:nvCxnSpPr>
                <p:cNvPr id="11" name="直接连接符 10"/>
                <p:cNvCxnSpPr>
                  <a:stCxn id="72" idx="4"/>
                  <a:endCxn id="31" idx="0"/>
                </p:cNvCxnSpPr>
                <p:nvPr/>
              </p:nvCxnSpPr>
              <p:spPr>
                <a:xfrm>
                  <a:off x="6765780" y="3022143"/>
                  <a:ext cx="2588" cy="353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2" idx="3"/>
                  <a:endCxn id="30" idx="0"/>
                </p:cNvCxnSpPr>
                <p:nvPr/>
              </p:nvCxnSpPr>
              <p:spPr>
                <a:xfrm>
                  <a:off x="6799677" y="3008050"/>
                  <a:ext cx="2118908" cy="370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38" idx="1"/>
                </p:cNvCxnSpPr>
                <p:nvPr/>
              </p:nvCxnSpPr>
              <p:spPr>
                <a:xfrm flipH="1">
                  <a:off x="5283280" y="4352457"/>
                  <a:ext cx="1482500" cy="32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2" idx="5"/>
                  <a:endCxn id="32" idx="0"/>
                </p:cNvCxnSpPr>
                <p:nvPr/>
              </p:nvCxnSpPr>
              <p:spPr>
                <a:xfrm flipH="1">
                  <a:off x="4619931" y="3008050"/>
                  <a:ext cx="2111952" cy="368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35" idx="1"/>
                </p:cNvCxnSpPr>
                <p:nvPr/>
              </p:nvCxnSpPr>
              <p:spPr>
                <a:xfrm>
                  <a:off x="6765780" y="4352457"/>
                  <a:ext cx="2055119" cy="325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37" idx="1"/>
                </p:cNvCxnSpPr>
                <p:nvPr/>
              </p:nvCxnSpPr>
              <p:spPr>
                <a:xfrm flipH="1">
                  <a:off x="6469807" y="4352457"/>
                  <a:ext cx="295973" cy="32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36" idx="1"/>
                </p:cNvCxnSpPr>
                <p:nvPr/>
              </p:nvCxnSpPr>
              <p:spPr>
                <a:xfrm>
                  <a:off x="6765780" y="4352457"/>
                  <a:ext cx="890553" cy="322193"/>
                </a:xfrm>
                <a:prstGeom prst="line">
                  <a:avLst/>
                </a:prstGeom>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914129" y="3378291"/>
                  <a:ext cx="2008912" cy="660844"/>
                </a:xfrm>
                <a:prstGeom prst="ellipse">
                  <a:avLst/>
                </a:prstGeom>
                <a:solidFill>
                  <a:srgbClr val="A53010"/>
                </a:solidFill>
                <a:ln>
                  <a:noFill/>
                </a:ln>
                <a:effectLst>
                  <a:reflection blurRad="6350" stA="52000" endA="300" endPos="350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Narrow" panose="020B0606020202030204" pitchFamily="34" charset="0"/>
                    </a:rPr>
                    <a:t>Resources</a:t>
                  </a:r>
                </a:p>
                <a:p>
                  <a:pPr algn="ctr"/>
                  <a:r>
                    <a:rPr lang="en-US" b="1">
                      <a:solidFill>
                        <a:schemeClr val="bg1"/>
                      </a:solidFill>
                      <a:latin typeface="Arial Narrow" panose="020B0606020202030204" pitchFamily="34" charset="0"/>
                    </a:rPr>
                    <a:t>Delivery</a:t>
                  </a:r>
                </a:p>
              </p:txBody>
            </p:sp>
            <p:sp>
              <p:nvSpPr>
                <p:cNvPr id="31" name="椭圆 30"/>
                <p:cNvSpPr/>
                <p:nvPr/>
              </p:nvSpPr>
              <p:spPr>
                <a:xfrm>
                  <a:off x="5763912" y="3376066"/>
                  <a:ext cx="2008912" cy="660844"/>
                </a:xfrm>
                <a:prstGeom prst="ellipse">
                  <a:avLst/>
                </a:prstGeom>
                <a:solidFill>
                  <a:srgbClr val="A53010"/>
                </a:solid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Narrow" panose="020B0606020202030204" pitchFamily="34" charset="0"/>
                    </a:rPr>
                    <a:t>Resources</a:t>
                  </a:r>
                </a:p>
                <a:p>
                  <a:pPr algn="ctr"/>
                  <a:r>
                    <a:rPr lang="en-US" b="1">
                      <a:solidFill>
                        <a:schemeClr val="bg1"/>
                      </a:solidFill>
                      <a:latin typeface="Arial Narrow" panose="020B0606020202030204" pitchFamily="34" charset="0"/>
                    </a:rPr>
                    <a:t>Management</a:t>
                  </a:r>
                </a:p>
              </p:txBody>
            </p:sp>
            <p:sp>
              <p:nvSpPr>
                <p:cNvPr id="32" name="椭圆 31"/>
                <p:cNvSpPr/>
                <p:nvPr/>
              </p:nvSpPr>
              <p:spPr>
                <a:xfrm>
                  <a:off x="3615475" y="3376066"/>
                  <a:ext cx="2008912" cy="660844"/>
                </a:xfrm>
                <a:prstGeom prst="ellipse">
                  <a:avLst/>
                </a:prstGeom>
                <a:solidFill>
                  <a:srgbClr val="A53010"/>
                </a:solidFill>
                <a:ln>
                  <a:no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Narrow" panose="020B0606020202030204" pitchFamily="34" charset="0"/>
                    </a:rPr>
                    <a:t>Resources</a:t>
                  </a:r>
                </a:p>
                <a:p>
                  <a:pPr algn="ctr"/>
                  <a:r>
                    <a:rPr lang="en-US" b="1">
                      <a:solidFill>
                        <a:schemeClr val="bg1"/>
                      </a:solidFill>
                      <a:latin typeface="Arial Narrow" panose="020B0606020202030204" pitchFamily="34" charset="0"/>
                    </a:rPr>
                    <a:t>Acquisition</a:t>
                  </a:r>
                </a:p>
              </p:txBody>
            </p:sp>
            <p:sp>
              <p:nvSpPr>
                <p:cNvPr id="33" name="矩形 32"/>
                <p:cNvSpPr/>
                <p:nvPr/>
              </p:nvSpPr>
              <p:spPr>
                <a:xfrm>
                  <a:off x="1531966" y="3250740"/>
                  <a:ext cx="1829348" cy="327531"/>
                </a:xfrm>
                <a:prstGeom prst="rect">
                  <a:avLst/>
                </a:prstGeom>
              </p:spPr>
              <p:txBody>
                <a:bodyPr wrap="none">
                  <a:spAutoFit/>
                </a:bodyPr>
                <a:lstStyle/>
                <a:p>
                  <a:pPr algn="ctr"/>
                  <a:r>
                    <a:rPr lang="en-US" altLang="zh-CN">
                      <a:solidFill>
                        <a:srgbClr val="C00000"/>
                      </a:solidFill>
                      <a:latin typeface="Arial Narrow" panose="020B0606020202030204" pitchFamily="34" charset="0"/>
                    </a:rPr>
                    <a:t>Management-Layer</a:t>
                  </a:r>
                  <a:endParaRPr lang="en-US">
                    <a:solidFill>
                      <a:srgbClr val="C00000"/>
                    </a:solidFill>
                    <a:latin typeface="Arial Narrow" panose="020B0606020202030204" pitchFamily="34" charset="0"/>
                  </a:endParaRPr>
                </a:p>
              </p:txBody>
            </p:sp>
            <p:sp>
              <p:nvSpPr>
                <p:cNvPr id="35" name="圆柱形 34"/>
                <p:cNvSpPr/>
                <p:nvPr/>
              </p:nvSpPr>
              <p:spPr>
                <a:xfrm>
                  <a:off x="8227635" y="4677760"/>
                  <a:ext cx="1186527" cy="671669"/>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圆柱形 35"/>
                <p:cNvSpPr/>
                <p:nvPr/>
              </p:nvSpPr>
              <p:spPr>
                <a:xfrm>
                  <a:off x="7063069" y="4674649"/>
                  <a:ext cx="1186527" cy="671669"/>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a:solidFill>
                        <a:schemeClr val="bg1"/>
                      </a:solidFill>
                      <a:latin typeface="Arial Narrow" panose="020B0606020202030204" pitchFamily="34" charset="0"/>
                    </a:rPr>
                    <a:t>Mobile Services</a:t>
                  </a:r>
                </a:p>
              </p:txBody>
            </p:sp>
            <p:sp>
              <p:nvSpPr>
                <p:cNvPr id="37" name="圆柱形 36"/>
                <p:cNvSpPr/>
                <p:nvPr/>
              </p:nvSpPr>
              <p:spPr>
                <a:xfrm>
                  <a:off x="5876543" y="4674649"/>
                  <a:ext cx="1186527" cy="671669"/>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spcBef>
                      <a:spcPts val="200"/>
                    </a:spcBef>
                  </a:pPr>
                  <a:r>
                    <a:rPr lang="en-US">
                      <a:solidFill>
                        <a:schemeClr val="bg1"/>
                      </a:solidFill>
                      <a:latin typeface="Arial Narrow" panose="020B0606020202030204" pitchFamily="34" charset="0"/>
                    </a:rPr>
                    <a:t>Software Defined Things</a:t>
                  </a:r>
                </a:p>
              </p:txBody>
            </p:sp>
            <p:sp>
              <p:nvSpPr>
                <p:cNvPr id="38" name="圆柱形 37"/>
                <p:cNvSpPr/>
                <p:nvPr/>
              </p:nvSpPr>
              <p:spPr>
                <a:xfrm>
                  <a:off x="4690016" y="4674649"/>
                  <a:ext cx="1186527" cy="671669"/>
                </a:xfrm>
                <a:prstGeom prst="can">
                  <a:avLst/>
                </a:prstGeom>
                <a:solidFill>
                  <a:srgbClr val="766F54"/>
                </a:solidFill>
                <a:effectLst>
                  <a:innerShdw blurRad="63500" dist="50800" dir="18900000">
                    <a:prstClr val="black">
                      <a:alpha val="50000"/>
                    </a:prstClr>
                  </a:inn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Narrow" panose="020B0606020202030204" pitchFamily="34" charset="0"/>
                  </a:endParaRPr>
                </a:p>
                <a:p>
                  <a:pPr algn="ctr">
                    <a:lnSpc>
                      <a:spcPts val="1500"/>
                    </a:lnSpc>
                  </a:pPr>
                  <a:r>
                    <a:rPr lang="en-US">
                      <a:solidFill>
                        <a:schemeClr val="bg1"/>
                      </a:solidFill>
                      <a:latin typeface="Arial Narrow" panose="020B0606020202030204" pitchFamily="34" charset="0"/>
                    </a:rPr>
                    <a:t>Open</a:t>
                  </a:r>
                </a:p>
                <a:p>
                  <a:pPr algn="ctr">
                    <a:lnSpc>
                      <a:spcPts val="1500"/>
                    </a:lnSpc>
                  </a:pPr>
                  <a:r>
                    <a:rPr lang="en-US">
                      <a:solidFill>
                        <a:schemeClr val="bg1"/>
                      </a:solidFill>
                      <a:latin typeface="Arial Narrow" panose="020B0606020202030204" pitchFamily="34" charset="0"/>
                    </a:rPr>
                    <a:t>Resources</a:t>
                  </a:r>
                </a:p>
                <a:p>
                  <a:pPr algn="ctr"/>
                  <a:endParaRPr lang="en-US">
                    <a:solidFill>
                      <a:schemeClr val="bg1"/>
                    </a:solidFill>
                  </a:endParaRPr>
                </a:p>
              </p:txBody>
            </p:sp>
            <p:sp>
              <p:nvSpPr>
                <p:cNvPr id="39" name="圆柱形 38"/>
                <p:cNvSpPr/>
                <p:nvPr/>
              </p:nvSpPr>
              <p:spPr>
                <a:xfrm>
                  <a:off x="8736515" y="5290700"/>
                  <a:ext cx="1186526" cy="671669"/>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圆柱形 39"/>
                <p:cNvSpPr/>
                <p:nvPr/>
              </p:nvSpPr>
              <p:spPr>
                <a:xfrm>
                  <a:off x="7589211" y="5280419"/>
                  <a:ext cx="1186526" cy="671669"/>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rial Narrow" panose="020B0606020202030204" pitchFamily="34" charset="0"/>
                    </a:rPr>
                    <a:t>App</a:t>
                  </a:r>
                </a:p>
              </p:txBody>
            </p:sp>
            <p:sp>
              <p:nvSpPr>
                <p:cNvPr id="41" name="圆柱形 40"/>
                <p:cNvSpPr/>
                <p:nvPr/>
              </p:nvSpPr>
              <p:spPr>
                <a:xfrm>
                  <a:off x="6469805" y="5271179"/>
                  <a:ext cx="1186526" cy="671669"/>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a:solidFill>
                        <a:schemeClr val="bg1"/>
                      </a:solidFill>
                      <a:latin typeface="Arial Narrow" panose="020B0606020202030204" pitchFamily="34" charset="0"/>
                    </a:rPr>
                    <a:t>Internet</a:t>
                  </a:r>
                </a:p>
                <a:p>
                  <a:pPr algn="ctr">
                    <a:lnSpc>
                      <a:spcPts val="1500"/>
                    </a:lnSpc>
                  </a:pPr>
                  <a:r>
                    <a:rPr lang="en-US">
                      <a:solidFill>
                        <a:schemeClr val="bg1"/>
                      </a:solidFill>
                      <a:latin typeface="Arial Narrow" panose="020B0606020202030204" pitchFamily="34" charset="0"/>
                    </a:rPr>
                    <a:t>Services</a:t>
                  </a:r>
                </a:p>
              </p:txBody>
            </p:sp>
            <p:sp>
              <p:nvSpPr>
                <p:cNvPr id="42" name="圆柱形 41"/>
                <p:cNvSpPr/>
                <p:nvPr/>
              </p:nvSpPr>
              <p:spPr>
                <a:xfrm>
                  <a:off x="5283279" y="5280625"/>
                  <a:ext cx="1186526" cy="667516"/>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a:solidFill>
                        <a:schemeClr val="bg1"/>
                      </a:solidFill>
                      <a:latin typeface="Arial Narrow" panose="020B0606020202030204" pitchFamily="34" charset="0"/>
                    </a:rPr>
                    <a:t>Closed</a:t>
                  </a:r>
                </a:p>
                <a:p>
                  <a:pPr algn="ctr">
                    <a:lnSpc>
                      <a:spcPts val="1500"/>
                    </a:lnSpc>
                  </a:pPr>
                  <a:r>
                    <a:rPr lang="en-US" sz="1600">
                      <a:solidFill>
                        <a:schemeClr val="bg1"/>
                      </a:solidFill>
                      <a:latin typeface="Arial Narrow" panose="020B0606020202030204" pitchFamily="34" charset="0"/>
                    </a:rPr>
                    <a:t>Resources</a:t>
                  </a:r>
                </a:p>
              </p:txBody>
            </p:sp>
            <p:sp>
              <p:nvSpPr>
                <p:cNvPr id="43" name="矩形 42"/>
                <p:cNvSpPr/>
                <p:nvPr/>
              </p:nvSpPr>
              <p:spPr>
                <a:xfrm>
                  <a:off x="2687228" y="4697019"/>
                  <a:ext cx="1657770" cy="327531"/>
                </a:xfrm>
                <a:prstGeom prst="rect">
                  <a:avLst/>
                </a:prstGeom>
                <a:noFill/>
              </p:spPr>
              <p:txBody>
                <a:bodyPr wrap="square">
                  <a:spAutoFit/>
                </a:bodyPr>
                <a:lstStyle/>
                <a:p>
                  <a:pPr algn="ctr"/>
                  <a:r>
                    <a:rPr lang="en-US" altLang="zh-CN">
                      <a:solidFill>
                        <a:srgbClr val="C00000"/>
                      </a:solidFill>
                      <a:latin typeface="Arial Narrow" panose="020B0606020202030204" pitchFamily="34" charset="0"/>
                    </a:rPr>
                    <a:t>Resources-Layer</a:t>
                  </a:r>
                  <a:endParaRPr lang="en-US">
                    <a:solidFill>
                      <a:srgbClr val="C00000"/>
                    </a:solidFill>
                    <a:latin typeface="Arial Narrow" panose="020B0606020202030204" pitchFamily="34" charset="0"/>
                  </a:endParaRPr>
                </a:p>
              </p:txBody>
            </p:sp>
            <p:sp>
              <p:nvSpPr>
                <p:cNvPr id="44" name="圆柱形 43"/>
                <p:cNvSpPr/>
                <p:nvPr/>
              </p:nvSpPr>
              <p:spPr>
                <a:xfrm>
                  <a:off x="4096751" y="5300968"/>
                  <a:ext cx="1186526" cy="671669"/>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45" name="直接连接符 44"/>
                <p:cNvCxnSpPr>
                  <a:endCxn id="44" idx="0"/>
                </p:cNvCxnSpPr>
                <p:nvPr/>
              </p:nvCxnSpPr>
              <p:spPr>
                <a:xfrm flipH="1">
                  <a:off x="4690014" y="4352457"/>
                  <a:ext cx="2075766" cy="1116429"/>
                </a:xfrm>
                <a:prstGeom prst="line">
                  <a:avLst/>
                </a:prstGeom>
              </p:spPr>
              <p:style>
                <a:lnRef idx="1">
                  <a:schemeClr val="accent1"/>
                </a:lnRef>
                <a:fillRef idx="0">
                  <a:schemeClr val="accent1"/>
                </a:fillRef>
                <a:effectRef idx="0">
                  <a:schemeClr val="accent1"/>
                </a:effectRef>
                <a:fontRef idx="minor">
                  <a:schemeClr val="tx1"/>
                </a:fontRef>
              </p:style>
            </p:cxnSp>
            <p:sp>
              <p:nvSpPr>
                <p:cNvPr id="46" name="棱台 45"/>
                <p:cNvSpPr/>
                <p:nvPr/>
              </p:nvSpPr>
              <p:spPr>
                <a:xfrm>
                  <a:off x="6996302" y="1610936"/>
                  <a:ext cx="2272474" cy="818790"/>
                </a:xfrm>
                <a:prstGeom prst="bevel">
                  <a:avLst/>
                </a:prstGeom>
                <a:solidFill>
                  <a:schemeClr val="tx1"/>
                </a:solidFill>
                <a:ln>
                  <a:solidFill>
                    <a:schemeClr val="bg1">
                      <a:lumMod val="6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a:solidFill>
                        <a:schemeClr val="bg1"/>
                      </a:solidFill>
                      <a:latin typeface="Arial Narrow" panose="020B0606020202030204" pitchFamily="34" charset="0"/>
                    </a:rPr>
                    <a:t>Software Data Mining Toolkits</a:t>
                  </a:r>
                  <a:endParaRPr lang="en-US" sz="2000" b="1">
                    <a:solidFill>
                      <a:schemeClr val="bg1"/>
                    </a:solidFill>
                    <a:latin typeface="Arial Narrow" panose="020B0606020202030204" pitchFamily="34" charset="0"/>
                  </a:endParaRPr>
                </a:p>
              </p:txBody>
            </p:sp>
            <p:cxnSp>
              <p:nvCxnSpPr>
                <p:cNvPr id="49" name="直接连接符 48"/>
                <p:cNvCxnSpPr>
                  <a:stCxn id="32" idx="6"/>
                  <a:endCxn id="31" idx="2"/>
                </p:cNvCxnSpPr>
                <p:nvPr/>
              </p:nvCxnSpPr>
              <p:spPr>
                <a:xfrm>
                  <a:off x="5624387" y="3706489"/>
                  <a:ext cx="13952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1" idx="6"/>
                  <a:endCxn id="30" idx="2"/>
                </p:cNvCxnSpPr>
                <p:nvPr/>
              </p:nvCxnSpPr>
              <p:spPr>
                <a:xfrm>
                  <a:off x="7772824" y="3706489"/>
                  <a:ext cx="141305" cy="222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2" idx="5"/>
                </p:cNvCxnSpPr>
                <p:nvPr/>
              </p:nvCxnSpPr>
              <p:spPr>
                <a:xfrm>
                  <a:off x="5330189" y="3940132"/>
                  <a:ext cx="1435591" cy="412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31" idx="4"/>
                </p:cNvCxnSpPr>
                <p:nvPr/>
              </p:nvCxnSpPr>
              <p:spPr>
                <a:xfrm flipV="1">
                  <a:off x="6765780" y="4036910"/>
                  <a:ext cx="2588" cy="315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a:endCxn id="30" idx="3"/>
                </p:cNvCxnSpPr>
                <p:nvPr/>
              </p:nvCxnSpPr>
              <p:spPr>
                <a:xfrm flipV="1">
                  <a:off x="6765780" y="3942356"/>
                  <a:ext cx="1442547" cy="4101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棱台 53"/>
                <p:cNvSpPr/>
                <p:nvPr/>
              </p:nvSpPr>
              <p:spPr>
                <a:xfrm>
                  <a:off x="8785987" y="1625261"/>
                  <a:ext cx="2258757" cy="818790"/>
                </a:xfrm>
                <a:prstGeom prst="bevel">
                  <a:avLst/>
                </a:prstGeom>
                <a:solidFill>
                  <a:srgbClr val="7F775B"/>
                </a:solidFill>
                <a:effectLst>
                  <a:reflection blurRad="6350" stA="52000" endA="300" endPos="35000" dir="5400000" sy="-100000" algn="bl" rotWithShape="0"/>
                </a:effectLst>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Narrow" panose="020B0606020202030204" pitchFamily="34" charset="0"/>
                    </a:rPr>
                    <a:t>Crowdsourcing System</a:t>
                  </a:r>
                </a:p>
              </p:txBody>
            </p:sp>
            <p:cxnSp>
              <p:nvCxnSpPr>
                <p:cNvPr id="55" name="直接连接符 54"/>
                <p:cNvCxnSpPr>
                  <a:stCxn id="8" idx="3"/>
                  <a:endCxn id="72" idx="0"/>
                </p:cNvCxnSpPr>
                <p:nvPr/>
              </p:nvCxnSpPr>
              <p:spPr>
                <a:xfrm>
                  <a:off x="4130652" y="2356675"/>
                  <a:ext cx="2635128" cy="569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9" idx="2"/>
                  <a:endCxn id="72" idx="7"/>
                </p:cNvCxnSpPr>
                <p:nvPr/>
              </p:nvCxnSpPr>
              <p:spPr>
                <a:xfrm>
                  <a:off x="6128219" y="2454587"/>
                  <a:ext cx="603664" cy="48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6799677" y="2327377"/>
                  <a:ext cx="1332862" cy="595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4" idx="2"/>
                  <a:endCxn id="72" idx="2"/>
                </p:cNvCxnSpPr>
                <p:nvPr/>
              </p:nvCxnSpPr>
              <p:spPr>
                <a:xfrm flipH="1">
                  <a:off x="6813718" y="2444051"/>
                  <a:ext cx="3101648" cy="529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39" idx="0"/>
                </p:cNvCxnSpPr>
                <p:nvPr/>
              </p:nvCxnSpPr>
              <p:spPr>
                <a:xfrm>
                  <a:off x="6765780" y="4352457"/>
                  <a:ext cx="2563998" cy="110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40" idx="0"/>
                </p:cNvCxnSpPr>
                <p:nvPr/>
              </p:nvCxnSpPr>
              <p:spPr>
                <a:xfrm>
                  <a:off x="6765780" y="4352457"/>
                  <a:ext cx="1416694" cy="1095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1" idx="0"/>
                </p:cNvCxnSpPr>
                <p:nvPr/>
              </p:nvCxnSpPr>
              <p:spPr>
                <a:xfrm>
                  <a:off x="6765780" y="4352457"/>
                  <a:ext cx="297288" cy="108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42" idx="0"/>
                </p:cNvCxnSpPr>
                <p:nvPr/>
              </p:nvCxnSpPr>
              <p:spPr>
                <a:xfrm flipH="1">
                  <a:off x="5876542" y="4352457"/>
                  <a:ext cx="889238" cy="10950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椭圆 71"/>
              <p:cNvSpPr/>
              <p:nvPr/>
            </p:nvSpPr>
            <p:spPr>
              <a:xfrm flipH="1">
                <a:off x="6869599" y="3031417"/>
                <a:ext cx="95876" cy="96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组合 62"/>
          <p:cNvGrpSpPr/>
          <p:nvPr/>
        </p:nvGrpSpPr>
        <p:grpSpPr>
          <a:xfrm>
            <a:off x="9740949" y="163602"/>
            <a:ext cx="1378594" cy="1217541"/>
            <a:chOff x="10236063" y="78108"/>
            <a:chExt cx="1910572" cy="1679538"/>
          </a:xfrm>
        </p:grpSpPr>
        <p:pic>
          <p:nvPicPr>
            <p:cNvPr id="64" name="Picture 42" descr="j0292020"/>
            <p:cNvPicPr>
              <a:picLocks noChangeAspect="1" noChangeArrowheads="1"/>
            </p:cNvPicPr>
            <p:nvPr/>
          </p:nvPicPr>
          <p:blipFill>
            <a:blip r:embed="rId3"/>
            <a:srcRect/>
            <a:stretch>
              <a:fillRect/>
            </a:stretch>
          </p:blipFill>
          <p:spPr bwMode="auto">
            <a:xfrm>
              <a:off x="10236063" y="78108"/>
              <a:ext cx="1910572" cy="1127403"/>
            </a:xfrm>
            <a:prstGeom prst="rect">
              <a:avLst/>
            </a:prstGeom>
            <a:noFill/>
            <a:ln w="349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6" name="Picture 36" descr="j0195384"/>
            <p:cNvPicPr>
              <a:picLocks noChangeAspect="1" noChangeArrowheads="1"/>
            </p:cNvPicPr>
            <p:nvPr/>
          </p:nvPicPr>
          <p:blipFill>
            <a:blip r:embed="rId4"/>
            <a:srcRect/>
            <a:stretch>
              <a:fillRect/>
            </a:stretch>
          </p:blipFill>
          <p:spPr bwMode="auto">
            <a:xfrm flipH="1">
              <a:off x="10236063" y="568552"/>
              <a:ext cx="1870923" cy="1189094"/>
            </a:xfrm>
            <a:prstGeom prst="rect">
              <a:avLst/>
            </a:prstGeom>
            <a:noFill/>
            <a:ln w="349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grpSp>
          <p:nvGrpSpPr>
            <p:cNvPr id="67" name="组合 66"/>
            <p:cNvGrpSpPr/>
            <p:nvPr/>
          </p:nvGrpSpPr>
          <p:grpSpPr>
            <a:xfrm>
              <a:off x="11269407" y="756710"/>
              <a:ext cx="188331" cy="98706"/>
              <a:chOff x="11269407" y="756710"/>
              <a:chExt cx="188331" cy="98706"/>
            </a:xfrm>
          </p:grpSpPr>
          <p:pic>
            <p:nvPicPr>
              <p:cNvPr id="68" name="Picture 6"/>
              <p:cNvPicPr>
                <a:picLocks noChangeAspect="1" noChangeArrowheads="1"/>
              </p:cNvPicPr>
              <p:nvPr/>
            </p:nvPicPr>
            <p:blipFill>
              <a:blip r:embed="rId5"/>
              <a:srcRect/>
              <a:stretch>
                <a:fillRect/>
              </a:stretch>
            </p:blipFill>
            <p:spPr bwMode="auto">
              <a:xfrm>
                <a:off x="11269407" y="756710"/>
                <a:ext cx="83446" cy="98706"/>
              </a:xfrm>
              <a:prstGeom prst="rect">
                <a:avLst/>
              </a:prstGeom>
              <a:noFill/>
              <a:ln w="349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9" name="Picture 7"/>
              <p:cNvPicPr>
                <a:picLocks noChangeAspect="1" noChangeArrowheads="1"/>
              </p:cNvPicPr>
              <p:nvPr/>
            </p:nvPicPr>
            <p:blipFill>
              <a:blip r:embed="rId6"/>
              <a:srcRect/>
              <a:stretch>
                <a:fillRect/>
              </a:stretch>
            </p:blipFill>
            <p:spPr bwMode="auto">
              <a:xfrm>
                <a:off x="11362416" y="772552"/>
                <a:ext cx="95322" cy="67023"/>
              </a:xfrm>
              <a:prstGeom prst="rect">
                <a:avLst/>
              </a:prstGeom>
              <a:noFill/>
              <a:ln w="349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grpSp>
      </p:grpSp>
    </p:spTree>
    <p:extLst>
      <p:ext uri="{BB962C8B-B14F-4D97-AF65-F5344CB8AC3E}">
        <p14:creationId xmlns:p14="http://schemas.microsoft.com/office/powerpoint/2010/main" val="22932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57F1E4F-1CFF-5643-939E-217C01CDF565}" type="slidenum">
              <a:rPr lang="en-US" sz="1800" smtClean="0"/>
              <a:pPr/>
              <a:t>24</a:t>
            </a:fld>
            <a:endParaRPr lang="en-US" sz="1800"/>
          </a:p>
        </p:txBody>
      </p:sp>
      <p:sp>
        <p:nvSpPr>
          <p:cNvPr id="130" name="标题 1"/>
          <p:cNvSpPr txBox="1">
            <a:spLocks/>
          </p:cNvSpPr>
          <p:nvPr/>
        </p:nvSpPr>
        <p:spPr>
          <a:xfrm>
            <a:off x="1887791" y="585165"/>
            <a:ext cx="8568812" cy="84475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b="1">
                <a:solidFill>
                  <a:srgbClr val="A53010"/>
                </a:solidFill>
                <a:effectLst>
                  <a:outerShdw blurRad="38100" dist="38100" dir="2700000" algn="tl">
                    <a:srgbClr val="000000">
                      <a:alpha val="43137"/>
                    </a:srgbClr>
                  </a:outerShdw>
                </a:effectLst>
                <a:latin typeface="Arial Narrow" panose="020B0606020202030204" pitchFamily="34" charset="0"/>
              </a:rPr>
              <a:t>Software Resources Management </a:t>
            </a:r>
          </a:p>
        </p:txBody>
      </p:sp>
      <p:grpSp>
        <p:nvGrpSpPr>
          <p:cNvPr id="279" name="组合 278"/>
          <p:cNvGrpSpPr/>
          <p:nvPr/>
        </p:nvGrpSpPr>
        <p:grpSpPr>
          <a:xfrm>
            <a:off x="666751" y="1616529"/>
            <a:ext cx="10456039" cy="4883307"/>
            <a:chOff x="666751" y="1079013"/>
            <a:chExt cx="10456039" cy="5420823"/>
          </a:xfrm>
        </p:grpSpPr>
        <p:sp>
          <p:nvSpPr>
            <p:cNvPr id="118" name="圆角矩形 117"/>
            <p:cNvSpPr/>
            <p:nvPr/>
          </p:nvSpPr>
          <p:spPr>
            <a:xfrm>
              <a:off x="3681333" y="1079013"/>
              <a:ext cx="1447799" cy="1366602"/>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Industry</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19" name="圆角矩形 118"/>
            <p:cNvSpPr/>
            <p:nvPr/>
          </p:nvSpPr>
          <p:spPr>
            <a:xfrm>
              <a:off x="3681333" y="2639605"/>
              <a:ext cx="1447799" cy="1366602"/>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Industry</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22" name="圆角矩形 121"/>
            <p:cNvSpPr/>
            <p:nvPr/>
          </p:nvSpPr>
          <p:spPr>
            <a:xfrm>
              <a:off x="3681333" y="5133234"/>
              <a:ext cx="1447799" cy="1366602"/>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Industry</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37" name="圆角矩形 136"/>
            <p:cNvSpPr/>
            <p:nvPr/>
          </p:nvSpPr>
          <p:spPr>
            <a:xfrm>
              <a:off x="6172199" y="1907116"/>
              <a:ext cx="1472785" cy="817023"/>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Field</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38" name="圆角矩形 137"/>
            <p:cNvSpPr/>
            <p:nvPr/>
          </p:nvSpPr>
          <p:spPr>
            <a:xfrm>
              <a:off x="6172198" y="2919316"/>
              <a:ext cx="1472785" cy="817023"/>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Field</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39" name="圆角矩形 138"/>
            <p:cNvSpPr/>
            <p:nvPr/>
          </p:nvSpPr>
          <p:spPr>
            <a:xfrm>
              <a:off x="6172198" y="5084558"/>
              <a:ext cx="1472785" cy="817023"/>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Field</a:t>
              </a:r>
            </a:p>
            <a:p>
              <a:pPr algn="ctr"/>
              <a:r>
                <a:rPr lang="en-US" altLang="zh-CN" b="1">
                  <a:effectLst>
                    <a:outerShdw blurRad="38100" dist="38100" dir="2700000" algn="tl">
                      <a:srgbClr val="000000">
                        <a:alpha val="43137"/>
                      </a:srgbClr>
                    </a:outerShdw>
                  </a:effectLst>
                </a:rPr>
                <a:t>Resources</a:t>
              </a:r>
              <a:endParaRPr lang="zh-CN" altLang="en-US" b="1">
                <a:effectLst>
                  <a:outerShdw blurRad="38100" dist="38100" dir="2700000" algn="tl">
                    <a:srgbClr val="000000">
                      <a:alpha val="43137"/>
                    </a:srgbClr>
                  </a:outerShdw>
                </a:effectLst>
              </a:endParaRPr>
            </a:p>
          </p:txBody>
        </p:sp>
        <p:sp>
          <p:nvSpPr>
            <p:cNvPr id="140" name="圆角矩形 139"/>
            <p:cNvSpPr/>
            <p:nvPr/>
          </p:nvSpPr>
          <p:spPr>
            <a:xfrm>
              <a:off x="8438300" y="2498207"/>
              <a:ext cx="2684490" cy="448344"/>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Domain Resources</a:t>
              </a:r>
              <a:endParaRPr lang="zh-CN" altLang="en-US" b="1">
                <a:effectLst>
                  <a:outerShdw blurRad="38100" dist="38100" dir="2700000" algn="tl">
                    <a:srgbClr val="000000">
                      <a:alpha val="43137"/>
                    </a:srgbClr>
                  </a:outerShdw>
                </a:effectLst>
              </a:endParaRPr>
            </a:p>
          </p:txBody>
        </p:sp>
        <p:sp>
          <p:nvSpPr>
            <p:cNvPr id="141" name="圆角矩形 140"/>
            <p:cNvSpPr/>
            <p:nvPr/>
          </p:nvSpPr>
          <p:spPr>
            <a:xfrm>
              <a:off x="8438300" y="3069898"/>
              <a:ext cx="2684490" cy="448344"/>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Domain Resources</a:t>
              </a:r>
              <a:endParaRPr lang="zh-CN" altLang="en-US" b="1">
                <a:effectLst>
                  <a:outerShdw blurRad="38100" dist="38100" dir="2700000" algn="tl">
                    <a:srgbClr val="000000">
                      <a:alpha val="43137"/>
                    </a:srgbClr>
                  </a:outerShdw>
                </a:effectLst>
              </a:endParaRPr>
            </a:p>
          </p:txBody>
        </p:sp>
        <p:sp>
          <p:nvSpPr>
            <p:cNvPr id="149" name="圆角矩形 148"/>
            <p:cNvSpPr/>
            <p:nvPr/>
          </p:nvSpPr>
          <p:spPr>
            <a:xfrm>
              <a:off x="8438300" y="4416338"/>
              <a:ext cx="2684490" cy="448344"/>
            </a:xfrm>
            <a:prstGeom prst="roundRect">
              <a:avLst/>
            </a:prstGeom>
            <a:solidFill>
              <a:schemeClr val="accent4">
                <a:lumMod val="50000"/>
              </a:schemeClr>
            </a:solidFill>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Domain Resources</a:t>
              </a:r>
              <a:endParaRPr lang="zh-CN" altLang="en-US" b="1">
                <a:effectLst>
                  <a:outerShdw blurRad="38100" dist="38100" dir="2700000" algn="tl">
                    <a:srgbClr val="000000">
                      <a:alpha val="43137"/>
                    </a:srgbClr>
                  </a:outerShdw>
                </a:effectLst>
              </a:endParaRPr>
            </a:p>
          </p:txBody>
        </p:sp>
        <p:sp>
          <p:nvSpPr>
            <p:cNvPr id="156" name="圆角矩形 155"/>
            <p:cNvSpPr/>
            <p:nvPr/>
          </p:nvSpPr>
          <p:spPr>
            <a:xfrm>
              <a:off x="8438300" y="3699120"/>
              <a:ext cx="2684490" cy="4483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b="1">
                  <a:solidFill>
                    <a:srgbClr val="002060"/>
                  </a:solidFill>
                  <a:effectLst>
                    <a:outerShdw blurRad="38100" dist="38100" dir="2700000" algn="tl">
                      <a:srgbClr val="000000">
                        <a:alpha val="43137"/>
                      </a:srgbClr>
                    </a:outerShdw>
                  </a:effectLst>
                </a:rPr>
                <a:t>......</a:t>
              </a:r>
              <a:endParaRPr lang="zh-CN" altLang="en-US" b="1">
                <a:solidFill>
                  <a:srgbClr val="002060"/>
                </a:solidFill>
                <a:effectLst>
                  <a:outerShdw blurRad="38100" dist="38100" dir="2700000" algn="tl">
                    <a:srgbClr val="000000">
                      <a:alpha val="43137"/>
                    </a:srgbClr>
                  </a:outerShdw>
                </a:effectLst>
              </a:endParaRPr>
            </a:p>
          </p:txBody>
        </p:sp>
        <p:sp>
          <p:nvSpPr>
            <p:cNvPr id="159" name="圆角矩形 158"/>
            <p:cNvSpPr/>
            <p:nvPr/>
          </p:nvSpPr>
          <p:spPr>
            <a:xfrm>
              <a:off x="6172198" y="4118473"/>
              <a:ext cx="1472785" cy="5089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b="1">
                  <a:solidFill>
                    <a:srgbClr val="002060"/>
                  </a:solidFill>
                  <a:effectLst>
                    <a:outerShdw blurRad="38100" dist="38100" dir="2700000" algn="tl">
                      <a:srgbClr val="000000">
                        <a:alpha val="43137"/>
                      </a:srgbClr>
                    </a:outerShdw>
                  </a:effectLst>
                </a:rPr>
                <a:t>......</a:t>
              </a:r>
              <a:endParaRPr lang="zh-CN" altLang="en-US" b="1">
                <a:solidFill>
                  <a:srgbClr val="002060"/>
                </a:solidFill>
                <a:effectLst>
                  <a:outerShdw blurRad="38100" dist="38100" dir="2700000" algn="tl">
                    <a:srgbClr val="000000">
                      <a:alpha val="43137"/>
                    </a:srgbClr>
                  </a:outerShdw>
                </a:effectLst>
              </a:endParaRPr>
            </a:p>
          </p:txBody>
        </p:sp>
        <p:sp>
          <p:nvSpPr>
            <p:cNvPr id="160" name="圆角矩形 159"/>
            <p:cNvSpPr/>
            <p:nvPr/>
          </p:nvSpPr>
          <p:spPr>
            <a:xfrm>
              <a:off x="3681332" y="4265363"/>
              <a:ext cx="1447799" cy="508944"/>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b="1">
                  <a:solidFill>
                    <a:srgbClr val="002060"/>
                  </a:solidFill>
                  <a:effectLst>
                    <a:outerShdw blurRad="38100" dist="38100" dir="2700000" algn="tl">
                      <a:srgbClr val="000000">
                        <a:alpha val="43137"/>
                      </a:srgbClr>
                    </a:outerShdw>
                  </a:effectLst>
                </a:rPr>
                <a:t>......</a:t>
              </a:r>
              <a:endParaRPr lang="zh-CN" altLang="en-US" b="1">
                <a:solidFill>
                  <a:srgbClr val="002060"/>
                </a:solidFill>
                <a:effectLst>
                  <a:outerShdw blurRad="38100" dist="38100" dir="2700000" algn="tl">
                    <a:srgbClr val="000000">
                      <a:alpha val="43137"/>
                    </a:srgbClr>
                  </a:outerShdw>
                </a:effectLst>
              </a:endParaRPr>
            </a:p>
          </p:txBody>
        </p:sp>
        <p:sp>
          <p:nvSpPr>
            <p:cNvPr id="7" name="椭圆 6"/>
            <p:cNvSpPr/>
            <p:nvPr/>
          </p:nvSpPr>
          <p:spPr>
            <a:xfrm>
              <a:off x="666751" y="1193122"/>
              <a:ext cx="2196278" cy="42595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effectLst>
                    <a:outerShdw blurRad="38100" dist="38100" dir="2700000" algn="tl">
                      <a:srgbClr val="000000">
                        <a:alpha val="43137"/>
                      </a:srgbClr>
                    </a:outerShdw>
                  </a:effectLst>
                </a:rPr>
                <a:t>Global</a:t>
              </a:r>
              <a:r>
                <a:rPr lang="en-US" altLang="zh-CN" sz="1600" b="1">
                  <a:effectLst>
                    <a:outerShdw blurRad="38100" dist="38100" dir="2700000" algn="tl">
                      <a:srgbClr val="000000">
                        <a:alpha val="43137"/>
                      </a:srgbClr>
                    </a:outerShdw>
                  </a:effectLst>
                </a:rPr>
                <a:t> </a:t>
              </a:r>
            </a:p>
            <a:p>
              <a:pPr algn="ctr"/>
              <a:r>
                <a:rPr lang="en-US" altLang="zh-CN" sz="2000" b="1">
                  <a:effectLst>
                    <a:outerShdw blurRad="38100" dist="38100" dir="2700000" algn="tl">
                      <a:srgbClr val="000000">
                        <a:alpha val="43137"/>
                      </a:srgbClr>
                    </a:outerShdw>
                  </a:effectLst>
                </a:rPr>
                <a:t>Software Resources</a:t>
              </a:r>
              <a:endParaRPr lang="zh-CN" altLang="en-US" sz="2000" b="1">
                <a:effectLst>
                  <a:outerShdw blurRad="38100" dist="38100" dir="2700000" algn="tl">
                    <a:srgbClr val="000000">
                      <a:alpha val="43137"/>
                    </a:srgbClr>
                  </a:outerShdw>
                </a:effectLst>
              </a:endParaRPr>
            </a:p>
          </p:txBody>
        </p:sp>
        <p:cxnSp>
          <p:nvCxnSpPr>
            <p:cNvPr id="9" name="直接连接符 8"/>
            <p:cNvCxnSpPr>
              <a:cxnSpLocks/>
              <a:stCxn id="7" idx="6"/>
              <a:endCxn id="119" idx="1"/>
            </p:cNvCxnSpPr>
            <p:nvPr/>
          </p:nvCxnSpPr>
          <p:spPr>
            <a:xfrm>
              <a:off x="2863029" y="3322905"/>
              <a:ext cx="81830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a:stCxn id="7" idx="6"/>
            </p:cNvCxnSpPr>
            <p:nvPr/>
          </p:nvCxnSpPr>
          <p:spPr>
            <a:xfrm flipV="1">
              <a:off x="2863029" y="1762315"/>
              <a:ext cx="818303" cy="1560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a:stCxn id="7" idx="6"/>
              <a:endCxn id="160" idx="1"/>
            </p:cNvCxnSpPr>
            <p:nvPr/>
          </p:nvCxnSpPr>
          <p:spPr>
            <a:xfrm>
              <a:off x="2863029" y="3322905"/>
              <a:ext cx="818303" cy="119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a:stCxn id="7" idx="6"/>
              <a:endCxn id="122" idx="1"/>
            </p:cNvCxnSpPr>
            <p:nvPr/>
          </p:nvCxnSpPr>
          <p:spPr>
            <a:xfrm>
              <a:off x="2863029" y="3322905"/>
              <a:ext cx="818304" cy="2493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19" idx="3"/>
              <a:endCxn id="138" idx="1"/>
            </p:cNvCxnSpPr>
            <p:nvPr/>
          </p:nvCxnSpPr>
          <p:spPr>
            <a:xfrm>
              <a:off x="5129132" y="3322906"/>
              <a:ext cx="1043066" cy="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38" idx="3"/>
            </p:cNvCxnSpPr>
            <p:nvPr/>
          </p:nvCxnSpPr>
          <p:spPr>
            <a:xfrm flipV="1">
              <a:off x="7644983" y="3325367"/>
              <a:ext cx="793317" cy="2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138" idx="3"/>
            </p:cNvCxnSpPr>
            <p:nvPr/>
          </p:nvCxnSpPr>
          <p:spPr>
            <a:xfrm flipV="1">
              <a:off x="7644983" y="2778264"/>
              <a:ext cx="793316" cy="549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7644983" y="3322905"/>
              <a:ext cx="793316" cy="1317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138" idx="3"/>
              <a:endCxn id="156" idx="1"/>
            </p:cNvCxnSpPr>
            <p:nvPr/>
          </p:nvCxnSpPr>
          <p:spPr>
            <a:xfrm>
              <a:off x="7644983" y="3327828"/>
              <a:ext cx="793317" cy="595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直接连接符 253"/>
            <p:cNvCxnSpPr>
              <a:endCxn id="137" idx="1"/>
            </p:cNvCxnSpPr>
            <p:nvPr/>
          </p:nvCxnSpPr>
          <p:spPr>
            <a:xfrm flipV="1">
              <a:off x="5129131" y="2315628"/>
              <a:ext cx="1043068" cy="100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154117" y="3345303"/>
              <a:ext cx="1018080" cy="2107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19" idx="3"/>
              <a:endCxn id="159" idx="1"/>
            </p:cNvCxnSpPr>
            <p:nvPr/>
          </p:nvCxnSpPr>
          <p:spPr>
            <a:xfrm>
              <a:off x="5129132" y="3322906"/>
              <a:ext cx="1043066" cy="1050039"/>
            </a:xfrm>
            <a:prstGeom prst="line">
              <a:avLst/>
            </a:prstGeom>
          </p:spPr>
          <p:style>
            <a:lnRef idx="1">
              <a:schemeClr val="accent1"/>
            </a:lnRef>
            <a:fillRef idx="0">
              <a:schemeClr val="accent1"/>
            </a:fillRef>
            <a:effectRef idx="0">
              <a:schemeClr val="accent1"/>
            </a:effectRef>
            <a:fontRef idx="minor">
              <a:schemeClr val="tx1"/>
            </a:fontRef>
          </p:style>
        </p:cxnSp>
        <p:sp>
          <p:nvSpPr>
            <p:cNvPr id="275" name="文本框 274"/>
            <p:cNvSpPr txBox="1"/>
            <p:nvPr/>
          </p:nvSpPr>
          <p:spPr>
            <a:xfrm>
              <a:off x="8849816" y="1501896"/>
              <a:ext cx="1861457" cy="646331"/>
            </a:xfrm>
            <a:prstGeom prst="rect">
              <a:avLst/>
            </a:prstGeom>
            <a:noFill/>
          </p:spPr>
          <p:txBody>
            <a:bodyPr wrap="square" rtlCol="0">
              <a:spAutoFit/>
            </a:bodyPr>
            <a:lstStyle/>
            <a:p>
              <a:pPr algn="ctr"/>
              <a:r>
                <a:rPr lang="en-US" altLang="zh-CN" b="1">
                  <a:solidFill>
                    <a:srgbClr val="A53010"/>
                  </a:solidFill>
                  <a:effectLst>
                    <a:outerShdw blurRad="38100" dist="38100" dir="2700000" algn="tl">
                      <a:srgbClr val="000000">
                        <a:alpha val="43137"/>
                      </a:srgbClr>
                    </a:outerShdw>
                  </a:effectLst>
                </a:rPr>
                <a:t>Software Product Lines</a:t>
              </a:r>
              <a:endParaRPr lang="zh-CN" altLang="en-US" b="1">
                <a:solidFill>
                  <a:srgbClr val="A53010"/>
                </a:solidFill>
                <a:effectLst>
                  <a:outerShdw blurRad="38100" dist="38100" dir="2700000" algn="tl">
                    <a:srgbClr val="000000">
                      <a:alpha val="43137"/>
                    </a:srgbClr>
                  </a:outerShdw>
                </a:effectLst>
              </a:endParaRPr>
            </a:p>
          </p:txBody>
        </p:sp>
      </p:grpSp>
      <p:sp>
        <p:nvSpPr>
          <p:cNvPr id="280" name="文本框 279"/>
          <p:cNvSpPr txBox="1"/>
          <p:nvPr/>
        </p:nvSpPr>
        <p:spPr>
          <a:xfrm>
            <a:off x="8356389" y="5268743"/>
            <a:ext cx="2766401" cy="923330"/>
          </a:xfrm>
          <a:prstGeom prst="rect">
            <a:avLst/>
          </a:prstGeom>
          <a:noFill/>
        </p:spPr>
        <p:txBody>
          <a:bodyPr wrap="square" rtlCol="0">
            <a:spAutoFit/>
          </a:bodyPr>
          <a:lstStyle/>
          <a:p>
            <a:r>
              <a:rPr lang="en-US" altLang="zh-CN" b="1"/>
              <a:t>Cluster: A set of</a:t>
            </a:r>
          </a:p>
          <a:p>
            <a:r>
              <a:rPr lang="en-US" altLang="zh-CN" b="1"/>
              <a:t> highly interrelated active components</a:t>
            </a:r>
            <a:endParaRPr lang="zh-CN" altLang="en-US" b="1"/>
          </a:p>
        </p:txBody>
      </p:sp>
    </p:spTree>
    <p:extLst>
      <p:ext uri="{BB962C8B-B14F-4D97-AF65-F5344CB8AC3E}">
        <p14:creationId xmlns:p14="http://schemas.microsoft.com/office/powerpoint/2010/main" val="110707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a:spLocks/>
          </p:cNvSpPr>
          <p:nvPr/>
        </p:nvSpPr>
        <p:spPr>
          <a:xfrm>
            <a:off x="1951982" y="318855"/>
            <a:ext cx="8568812" cy="844752"/>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a:solidFill>
                  <a:srgbClr val="C00000"/>
                </a:solidFill>
                <a:effectLst>
                  <a:outerShdw blurRad="38100" dist="38100" dir="2700000" algn="tl">
                    <a:srgbClr val="000000">
                      <a:alpha val="43137"/>
                    </a:srgbClr>
                  </a:outerShdw>
                </a:effectLst>
                <a:latin typeface="Arial Narrow" panose="020B0606020202030204" pitchFamily="34" charset="0"/>
              </a:rPr>
              <a:t>Software Development in the Era of Big Data </a:t>
            </a:r>
          </a:p>
        </p:txBody>
      </p:sp>
      <p:sp>
        <p:nvSpPr>
          <p:cNvPr id="3" name="灯片编号占位符 2"/>
          <p:cNvSpPr>
            <a:spLocks noGrp="1"/>
          </p:cNvSpPr>
          <p:nvPr>
            <p:ph type="sldNum" sz="quarter" idx="12"/>
          </p:nvPr>
        </p:nvSpPr>
        <p:spPr/>
        <p:txBody>
          <a:bodyPr/>
          <a:lstStyle/>
          <a:p>
            <a:fld id="{D57F1E4F-1CFF-5643-939E-217C01CDF565}" type="slidenum">
              <a:rPr lang="en-US" smtClean="0"/>
              <a:pPr/>
              <a:t>25</a:t>
            </a:fld>
            <a:endParaRPr lang="en-US"/>
          </a:p>
        </p:txBody>
      </p:sp>
      <p:grpSp>
        <p:nvGrpSpPr>
          <p:cNvPr id="2" name="组合 1"/>
          <p:cNvGrpSpPr/>
          <p:nvPr/>
        </p:nvGrpSpPr>
        <p:grpSpPr>
          <a:xfrm>
            <a:off x="673201" y="1363027"/>
            <a:ext cx="10897691" cy="4604305"/>
            <a:chOff x="705858" y="1199741"/>
            <a:chExt cx="10897691" cy="4604305"/>
          </a:xfrm>
        </p:grpSpPr>
        <p:grpSp>
          <p:nvGrpSpPr>
            <p:cNvPr id="284" name="组合 283"/>
            <p:cNvGrpSpPr/>
            <p:nvPr/>
          </p:nvGrpSpPr>
          <p:grpSpPr>
            <a:xfrm>
              <a:off x="705858" y="1495629"/>
              <a:ext cx="4590341" cy="4091019"/>
              <a:chOff x="774002" y="1131377"/>
              <a:chExt cx="4590341" cy="4581736"/>
            </a:xfrm>
          </p:grpSpPr>
          <p:sp>
            <p:nvSpPr>
              <p:cNvPr id="58" name="矩形 57"/>
              <p:cNvSpPr/>
              <p:nvPr/>
            </p:nvSpPr>
            <p:spPr>
              <a:xfrm rot="16200000">
                <a:off x="2750523" y="985773"/>
                <a:ext cx="828744" cy="182884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400" b="1">
                    <a:solidFill>
                      <a:schemeClr val="tx1"/>
                    </a:solidFill>
                    <a:latin typeface="Arial" panose="020B0604020202020204" pitchFamily="34" charset="0"/>
                    <a:cs typeface="Arial" panose="020B0604020202020204" pitchFamily="34" charset="0"/>
                  </a:rPr>
                  <a:t>Global Software Resources</a:t>
                </a:r>
              </a:p>
            </p:txBody>
          </p:sp>
          <p:grpSp>
            <p:nvGrpSpPr>
              <p:cNvPr id="221" name="组合 220"/>
              <p:cNvGrpSpPr/>
              <p:nvPr/>
            </p:nvGrpSpPr>
            <p:grpSpPr>
              <a:xfrm rot="5400000">
                <a:off x="1507106" y="1204284"/>
                <a:ext cx="3124134" cy="4590341"/>
                <a:chOff x="1176907" y="1346823"/>
                <a:chExt cx="4308148" cy="4590341"/>
              </a:xfrm>
              <a:scene3d>
                <a:camera prst="isometricLeftDown"/>
                <a:lightRig rig="threePt" dir="t"/>
              </a:scene3d>
            </p:grpSpPr>
            <p:sp>
              <p:nvSpPr>
                <p:cNvPr id="162" name="矩形 161"/>
                <p:cNvSpPr/>
                <p:nvPr/>
              </p:nvSpPr>
              <p:spPr>
                <a:xfrm>
                  <a:off x="1176907" y="1346823"/>
                  <a:ext cx="4308148" cy="4590341"/>
                </a:xfrm>
                <a:prstGeom prst="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棱台 165"/>
                <p:cNvSpPr/>
                <p:nvPr/>
              </p:nvSpPr>
              <p:spPr>
                <a:xfrm>
                  <a:off x="1677548" y="1822942"/>
                  <a:ext cx="916185" cy="516812"/>
                </a:xfrm>
                <a:prstGeom prst="bevel">
                  <a:avLst/>
                </a:prstGeom>
                <a:solidFill>
                  <a:schemeClr val="bg2">
                    <a:lumMod val="50000"/>
                  </a:schemeClr>
                </a:solidFill>
                <a:ln>
                  <a:solidFill>
                    <a:schemeClr val="bg1">
                      <a:lumMod val="65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bg1"/>
                      </a:solidFill>
                      <a:latin typeface="Arial Narrow" panose="020B0606020202030204" pitchFamily="34" charset="0"/>
                    </a:rPr>
                    <a:t>搜索</a:t>
                  </a:r>
                  <a:endParaRPr lang="en-US" altLang="zh-CN" sz="1100" b="1">
                    <a:solidFill>
                      <a:schemeClr val="bg1"/>
                    </a:solidFill>
                    <a:latin typeface="Arial Narrow" panose="020B0606020202030204" pitchFamily="34" charset="0"/>
                  </a:endParaRPr>
                </a:p>
                <a:p>
                  <a:pPr algn="ctr"/>
                  <a:r>
                    <a:rPr lang="zh-CN" altLang="en-US" sz="1100" b="1">
                      <a:solidFill>
                        <a:schemeClr val="bg1"/>
                      </a:solidFill>
                      <a:latin typeface="Arial Narrow" panose="020B0606020202030204" pitchFamily="34" charset="0"/>
                    </a:rPr>
                    <a:t>引擎</a:t>
                  </a:r>
                  <a:endParaRPr lang="en-US" sz="1100" b="1">
                    <a:solidFill>
                      <a:schemeClr val="bg1"/>
                    </a:solidFill>
                    <a:latin typeface="Arial Narrow" panose="020B0606020202030204" pitchFamily="34" charset="0"/>
                  </a:endParaRPr>
                </a:p>
              </p:txBody>
            </p:sp>
            <p:sp>
              <p:nvSpPr>
                <p:cNvPr id="167" name="棱台 166"/>
                <p:cNvSpPr/>
                <p:nvPr/>
              </p:nvSpPr>
              <p:spPr>
                <a:xfrm>
                  <a:off x="2593735" y="1826555"/>
                  <a:ext cx="926084" cy="509092"/>
                </a:xfrm>
                <a:prstGeom prst="bevel">
                  <a:avLst/>
                </a:prstGeom>
                <a:solidFill>
                  <a:srgbClr val="766F54"/>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Arial Narrow" panose="020B0606020202030204" pitchFamily="34" charset="0"/>
                    </a:rPr>
                    <a:t>推荐</a:t>
                  </a:r>
                  <a:endParaRPr lang="en-US" altLang="zh-CN" sz="1200" b="1">
                    <a:solidFill>
                      <a:schemeClr val="bg1"/>
                    </a:solidFill>
                    <a:latin typeface="Arial Narrow" panose="020B0606020202030204" pitchFamily="34" charset="0"/>
                  </a:endParaRPr>
                </a:p>
                <a:p>
                  <a:pPr algn="ctr"/>
                  <a:r>
                    <a:rPr lang="zh-CN" altLang="en-US" sz="1200" b="1">
                      <a:solidFill>
                        <a:schemeClr val="bg1"/>
                      </a:solidFill>
                      <a:latin typeface="Arial Narrow" panose="020B0606020202030204" pitchFamily="34" charset="0"/>
                    </a:rPr>
                    <a:t>引擎</a:t>
                  </a:r>
                  <a:endParaRPr lang="en-US" sz="1200" b="1">
                    <a:solidFill>
                      <a:schemeClr val="bg1"/>
                    </a:solidFill>
                    <a:latin typeface="Arial Narrow" panose="020B0606020202030204" pitchFamily="34" charset="0"/>
                  </a:endParaRPr>
                </a:p>
              </p:txBody>
            </p:sp>
            <p:sp>
              <p:nvSpPr>
                <p:cNvPr id="168" name="矩形 167"/>
                <p:cNvSpPr/>
                <p:nvPr/>
              </p:nvSpPr>
              <p:spPr>
                <a:xfrm>
                  <a:off x="1324280" y="1749926"/>
                  <a:ext cx="338553" cy="646331"/>
                </a:xfrm>
                <a:prstGeom prst="rect">
                  <a:avLst/>
                </a:prstGeom>
              </p:spPr>
              <p:txBody>
                <a:bodyPr wrap="none">
                  <a:spAutoFit/>
                </a:bodyPr>
                <a:lstStyle/>
                <a:p>
                  <a:pPr algn="ctr"/>
                  <a:r>
                    <a:rPr lang="zh-CN" altLang="en-US" sz="1200" b="1">
                      <a:latin typeface="Arial Narrow" panose="020B0606020202030204" pitchFamily="34" charset="0"/>
                    </a:rPr>
                    <a:t>服</a:t>
                  </a:r>
                  <a:endParaRPr lang="en-US" altLang="zh-CN" sz="1200" b="1">
                    <a:latin typeface="Arial Narrow" panose="020B0606020202030204" pitchFamily="34" charset="0"/>
                  </a:endParaRPr>
                </a:p>
                <a:p>
                  <a:pPr algn="ctr"/>
                  <a:r>
                    <a:rPr lang="zh-CN" altLang="en-US" sz="1200" b="1">
                      <a:latin typeface="Arial Narrow" panose="020B0606020202030204" pitchFamily="34" charset="0"/>
                    </a:rPr>
                    <a:t>务</a:t>
                  </a:r>
                  <a:endParaRPr lang="en-US" altLang="zh-CN" sz="1200" b="1">
                    <a:latin typeface="Arial Narrow" panose="020B0606020202030204" pitchFamily="34" charset="0"/>
                  </a:endParaRPr>
                </a:p>
                <a:p>
                  <a:pPr algn="ctr"/>
                  <a:r>
                    <a:rPr lang="zh-CN" altLang="en-US" sz="1200" b="1">
                      <a:latin typeface="Arial Narrow" panose="020B0606020202030204" pitchFamily="34" charset="0"/>
                    </a:rPr>
                    <a:t>层</a:t>
                  </a:r>
                  <a:endParaRPr lang="en-US" sz="1200" b="1">
                    <a:latin typeface="Arial Narrow" panose="020B0606020202030204" pitchFamily="34" charset="0"/>
                  </a:endParaRPr>
                </a:p>
              </p:txBody>
            </p:sp>
            <p:cxnSp>
              <p:nvCxnSpPr>
                <p:cNvPr id="169" name="直接连接符 168"/>
                <p:cNvCxnSpPr>
                  <a:stCxn id="165" idx="4"/>
                  <a:endCxn id="177" idx="0"/>
                </p:cNvCxnSpPr>
                <p:nvPr/>
              </p:nvCxnSpPr>
              <p:spPr>
                <a:xfrm>
                  <a:off x="3407791" y="2860896"/>
                  <a:ext cx="1187" cy="36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65" idx="3"/>
                  <a:endCxn id="176" idx="0"/>
                </p:cNvCxnSpPr>
                <p:nvPr/>
              </p:nvCxnSpPr>
              <p:spPr>
                <a:xfrm>
                  <a:off x="3423338" y="2847852"/>
                  <a:ext cx="1057427" cy="398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83" idx="1"/>
                </p:cNvCxnSpPr>
                <p:nvPr/>
              </p:nvCxnSpPr>
              <p:spPr>
                <a:xfrm flipH="1">
                  <a:off x="2727800" y="4027650"/>
                  <a:ext cx="679989" cy="29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65" idx="5"/>
                  <a:endCxn id="178" idx="0"/>
                </p:cNvCxnSpPr>
                <p:nvPr/>
              </p:nvCxnSpPr>
              <p:spPr>
                <a:xfrm flipH="1">
                  <a:off x="2360365" y="2847853"/>
                  <a:ext cx="1031877" cy="423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180" idx="1"/>
                </p:cNvCxnSpPr>
                <p:nvPr/>
              </p:nvCxnSpPr>
              <p:spPr>
                <a:xfrm>
                  <a:off x="3407791" y="4027650"/>
                  <a:ext cx="942637" cy="301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82" idx="1"/>
                </p:cNvCxnSpPr>
                <p:nvPr/>
              </p:nvCxnSpPr>
              <p:spPr>
                <a:xfrm flipH="1">
                  <a:off x="3272034" y="4027649"/>
                  <a:ext cx="135756" cy="29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p:cNvCxnSpPr>
                  <a:endCxn id="181" idx="1"/>
                </p:cNvCxnSpPr>
                <p:nvPr/>
              </p:nvCxnSpPr>
              <p:spPr>
                <a:xfrm>
                  <a:off x="3407791" y="4027650"/>
                  <a:ext cx="408477" cy="298176"/>
                </a:xfrm>
                <a:prstGeom prst="line">
                  <a:avLst/>
                </a:prstGeom>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a:off x="3977399" y="3246054"/>
                  <a:ext cx="1006730" cy="465362"/>
                </a:xfrm>
                <a:prstGeom prst="ellipse">
                  <a:avLst/>
                </a:prstGeom>
                <a:solidFill>
                  <a:srgbClr val="A53010"/>
                </a:solidFill>
                <a:ln>
                  <a:noFill/>
                </a:ln>
                <a:effectLst>
                  <a:reflection blurRad="6350" stA="52000" endA="300" endPos="35000" dir="5400000" sy="-100000" algn="bl" rotWithShape="0"/>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bg1"/>
                      </a:solidFill>
                      <a:latin typeface="Arial Narrow" panose="020B0606020202030204" pitchFamily="34" charset="0"/>
                    </a:rPr>
                    <a:t>资源</a:t>
                  </a:r>
                  <a:endParaRPr lang="en-US" altLang="zh-CN" sz="1100" b="1">
                    <a:solidFill>
                      <a:schemeClr val="bg1"/>
                    </a:solidFill>
                    <a:latin typeface="Arial Narrow" panose="020B0606020202030204" pitchFamily="34" charset="0"/>
                  </a:endParaRPr>
                </a:p>
                <a:p>
                  <a:pPr algn="ctr"/>
                  <a:r>
                    <a:rPr lang="zh-CN" altLang="en-US" sz="1100" b="1">
                      <a:solidFill>
                        <a:schemeClr val="bg1"/>
                      </a:solidFill>
                      <a:latin typeface="Arial Narrow" panose="020B0606020202030204" pitchFamily="34" charset="0"/>
                    </a:rPr>
                    <a:t>提交</a:t>
                  </a:r>
                  <a:endParaRPr lang="en-US" sz="1100" b="1">
                    <a:solidFill>
                      <a:schemeClr val="bg1"/>
                    </a:solidFill>
                    <a:latin typeface="Arial Narrow" panose="020B0606020202030204" pitchFamily="34" charset="0"/>
                  </a:endParaRPr>
                </a:p>
              </p:txBody>
            </p:sp>
            <p:sp>
              <p:nvSpPr>
                <p:cNvPr id="177" name="椭圆 176"/>
                <p:cNvSpPr/>
                <p:nvPr/>
              </p:nvSpPr>
              <p:spPr>
                <a:xfrm>
                  <a:off x="2948256" y="3226180"/>
                  <a:ext cx="921444" cy="522324"/>
                </a:xfrm>
                <a:prstGeom prst="ellipse">
                  <a:avLst/>
                </a:prstGeom>
                <a:solidFill>
                  <a:srgbClr val="A53010"/>
                </a:solidFill>
                <a:ln>
                  <a:noFill/>
                </a:ln>
                <a:effectLst>
                  <a:outerShdw blurRad="44450" dist="27940" dir="5400000" algn="ctr">
                    <a:srgbClr val="000000">
                      <a:alpha val="32000"/>
                    </a:srgbClr>
                  </a:outerShdw>
                  <a:reflection blurRad="6350" stA="52000" endA="300" endPos="35000" dir="5400000" sy="-100000" algn="bl" rotWithShape="0"/>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bg1"/>
                      </a:solidFill>
                      <a:latin typeface="Arial Narrow" panose="020B0606020202030204" pitchFamily="34" charset="0"/>
                    </a:rPr>
                    <a:t>资源</a:t>
                  </a:r>
                  <a:endParaRPr lang="en-US" altLang="zh-CN" sz="1100" b="1">
                    <a:solidFill>
                      <a:schemeClr val="bg1"/>
                    </a:solidFill>
                    <a:latin typeface="Arial Narrow" panose="020B0606020202030204" pitchFamily="34" charset="0"/>
                  </a:endParaRPr>
                </a:p>
                <a:p>
                  <a:pPr algn="ctr"/>
                  <a:r>
                    <a:rPr lang="zh-CN" altLang="en-US" sz="1100" b="1">
                      <a:solidFill>
                        <a:schemeClr val="bg1"/>
                      </a:solidFill>
                      <a:latin typeface="Arial Narrow" panose="020B0606020202030204" pitchFamily="34" charset="0"/>
                    </a:rPr>
                    <a:t>管理</a:t>
                  </a:r>
                  <a:endParaRPr lang="en-US" sz="1100" b="1">
                    <a:solidFill>
                      <a:schemeClr val="bg1"/>
                    </a:solidFill>
                    <a:latin typeface="Arial Narrow" panose="020B0606020202030204" pitchFamily="34" charset="0"/>
                  </a:endParaRPr>
                </a:p>
              </p:txBody>
            </p:sp>
            <p:sp>
              <p:nvSpPr>
                <p:cNvPr id="178" name="椭圆 177"/>
                <p:cNvSpPr/>
                <p:nvPr/>
              </p:nvSpPr>
              <p:spPr>
                <a:xfrm>
                  <a:off x="1836469" y="3271812"/>
                  <a:ext cx="1047791" cy="476692"/>
                </a:xfrm>
                <a:prstGeom prst="ellipse">
                  <a:avLst/>
                </a:prstGeom>
                <a:solidFill>
                  <a:srgbClr val="A53010"/>
                </a:solidFill>
                <a:ln>
                  <a:noFill/>
                </a:ln>
                <a:effectLst>
                  <a:outerShdw blurRad="50800" dist="38100" dir="5400000" algn="t" rotWithShape="0">
                    <a:prstClr val="black">
                      <a:alpha val="40000"/>
                    </a:prstClr>
                  </a:outerShdw>
                  <a:reflection blurRad="6350" stA="52000" endA="300" endPos="35000" dir="5400000" sy="-100000" algn="bl" rotWithShape="0"/>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bg1"/>
                      </a:solidFill>
                      <a:latin typeface="Arial Narrow" panose="020B0606020202030204" pitchFamily="34" charset="0"/>
                    </a:rPr>
                    <a:t>资源</a:t>
                  </a:r>
                  <a:endParaRPr lang="en-US" altLang="zh-CN" sz="1100" b="1">
                    <a:solidFill>
                      <a:schemeClr val="bg1"/>
                    </a:solidFill>
                    <a:latin typeface="Arial Narrow" panose="020B0606020202030204" pitchFamily="34" charset="0"/>
                  </a:endParaRPr>
                </a:p>
                <a:p>
                  <a:pPr algn="ctr"/>
                  <a:r>
                    <a:rPr lang="zh-CN" altLang="en-US" sz="1100" b="1">
                      <a:solidFill>
                        <a:schemeClr val="bg1"/>
                      </a:solidFill>
                      <a:latin typeface="Arial Narrow" panose="020B0606020202030204" pitchFamily="34" charset="0"/>
                    </a:rPr>
                    <a:t>获取</a:t>
                  </a:r>
                  <a:endParaRPr lang="en-US" sz="1100" b="1">
                    <a:solidFill>
                      <a:schemeClr val="bg1"/>
                    </a:solidFill>
                    <a:latin typeface="Arial Narrow" panose="020B0606020202030204" pitchFamily="34" charset="0"/>
                  </a:endParaRPr>
                </a:p>
              </p:txBody>
            </p:sp>
            <p:sp>
              <p:nvSpPr>
                <p:cNvPr id="179" name="矩形 178"/>
                <p:cNvSpPr/>
                <p:nvPr/>
              </p:nvSpPr>
              <p:spPr>
                <a:xfrm>
                  <a:off x="1339713" y="3190624"/>
                  <a:ext cx="338553" cy="646331"/>
                </a:xfrm>
                <a:prstGeom prst="rect">
                  <a:avLst/>
                </a:prstGeom>
              </p:spPr>
              <p:txBody>
                <a:bodyPr wrap="none">
                  <a:spAutoFit/>
                </a:bodyPr>
                <a:lstStyle/>
                <a:p>
                  <a:pPr algn="ctr"/>
                  <a:r>
                    <a:rPr lang="zh-CN" altLang="en-US" sz="1200" b="1">
                      <a:latin typeface="Arial Narrow" panose="020B0606020202030204" pitchFamily="34" charset="0"/>
                    </a:rPr>
                    <a:t>管</a:t>
                  </a:r>
                  <a:endParaRPr lang="en-US" altLang="zh-CN" sz="1200" b="1">
                    <a:latin typeface="Arial Narrow" panose="020B0606020202030204" pitchFamily="34" charset="0"/>
                  </a:endParaRPr>
                </a:p>
                <a:p>
                  <a:pPr algn="ctr"/>
                  <a:r>
                    <a:rPr lang="zh-CN" altLang="en-US" sz="1200" b="1">
                      <a:latin typeface="Arial Narrow" panose="020B0606020202030204" pitchFamily="34" charset="0"/>
                    </a:rPr>
                    <a:t>理</a:t>
                  </a:r>
                  <a:endParaRPr lang="en-US" altLang="zh-CN" sz="1200" b="1">
                    <a:latin typeface="Arial Narrow" panose="020B0606020202030204" pitchFamily="34" charset="0"/>
                  </a:endParaRPr>
                </a:p>
                <a:p>
                  <a:pPr algn="ctr"/>
                  <a:r>
                    <a:rPr lang="zh-CN" altLang="en-US" sz="1200" b="1">
                      <a:latin typeface="Arial Narrow" panose="020B0606020202030204" pitchFamily="34" charset="0"/>
                    </a:rPr>
                    <a:t>层</a:t>
                  </a:r>
                  <a:endParaRPr lang="en-US" sz="1200" b="1">
                    <a:latin typeface="Arial Narrow" panose="020B0606020202030204" pitchFamily="34" charset="0"/>
                  </a:endParaRPr>
                </a:p>
              </p:txBody>
            </p:sp>
            <p:sp>
              <p:nvSpPr>
                <p:cNvPr id="180" name="圆柱形 179"/>
                <p:cNvSpPr/>
                <p:nvPr/>
              </p:nvSpPr>
              <p:spPr>
                <a:xfrm>
                  <a:off x="4078311" y="4328705"/>
                  <a:ext cx="544235"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bg1"/>
                      </a:solidFill>
                    </a:rPr>
                    <a:t>物联</a:t>
                  </a:r>
                  <a:endParaRPr lang="en-US" altLang="zh-CN" sz="900">
                    <a:solidFill>
                      <a:schemeClr val="bg1"/>
                    </a:solidFill>
                  </a:endParaRPr>
                </a:p>
                <a:p>
                  <a:pPr algn="ctr"/>
                  <a:r>
                    <a:rPr lang="zh-CN" altLang="en-US" sz="900">
                      <a:solidFill>
                        <a:schemeClr val="bg1"/>
                      </a:solidFill>
                    </a:rPr>
                    <a:t>资源</a:t>
                  </a:r>
                  <a:endParaRPr lang="en-US" sz="900">
                    <a:solidFill>
                      <a:schemeClr val="bg1"/>
                    </a:solidFill>
                  </a:endParaRPr>
                </a:p>
              </p:txBody>
            </p:sp>
            <p:sp>
              <p:nvSpPr>
                <p:cNvPr id="181" name="圆柱形 180"/>
                <p:cNvSpPr/>
                <p:nvPr/>
              </p:nvSpPr>
              <p:spPr>
                <a:xfrm>
                  <a:off x="3544151" y="4325825"/>
                  <a:ext cx="544235" cy="621601"/>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a:solidFill>
                        <a:schemeClr val="bg1"/>
                      </a:solidFill>
                      <a:latin typeface="Arial Narrow" panose="020B0606020202030204" pitchFamily="34" charset="0"/>
                    </a:rPr>
                    <a:t>移动</a:t>
                  </a:r>
                  <a:endParaRPr lang="en-US" altLang="zh-CN" sz="900">
                    <a:solidFill>
                      <a:schemeClr val="bg1"/>
                    </a:solidFill>
                    <a:latin typeface="Arial Narrow" panose="020B0606020202030204" pitchFamily="34" charset="0"/>
                  </a:endParaRPr>
                </a:p>
                <a:p>
                  <a:pPr algn="ctr">
                    <a:lnSpc>
                      <a:spcPts val="1500"/>
                    </a:lnSpc>
                  </a:pPr>
                  <a:r>
                    <a:rPr lang="zh-CN" altLang="en-US" sz="900">
                      <a:solidFill>
                        <a:schemeClr val="bg1"/>
                      </a:solidFill>
                      <a:latin typeface="Arial Narrow" panose="020B0606020202030204" pitchFamily="34" charset="0"/>
                    </a:rPr>
                    <a:t>服务</a:t>
                  </a:r>
                  <a:endParaRPr lang="en-US" sz="900">
                    <a:solidFill>
                      <a:schemeClr val="bg1"/>
                    </a:solidFill>
                    <a:latin typeface="Arial Narrow" panose="020B0606020202030204" pitchFamily="34" charset="0"/>
                  </a:endParaRPr>
                </a:p>
              </p:txBody>
            </p:sp>
            <p:sp>
              <p:nvSpPr>
                <p:cNvPr id="182" name="圆柱形 181"/>
                <p:cNvSpPr/>
                <p:nvPr/>
              </p:nvSpPr>
              <p:spPr>
                <a:xfrm>
                  <a:off x="2999917" y="4325825"/>
                  <a:ext cx="544235"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spcBef>
                      <a:spcPts val="200"/>
                    </a:spcBef>
                  </a:pPr>
                  <a:r>
                    <a:rPr lang="zh-CN" altLang="en-US" sz="900">
                      <a:solidFill>
                        <a:schemeClr val="bg1"/>
                      </a:solidFill>
                      <a:latin typeface="Arial Narrow" panose="020B0606020202030204" pitchFamily="34" charset="0"/>
                    </a:rPr>
                    <a:t>软件定义资源</a:t>
                  </a:r>
                  <a:endParaRPr lang="en-US" sz="900">
                    <a:solidFill>
                      <a:schemeClr val="bg1"/>
                    </a:solidFill>
                    <a:latin typeface="Arial Narrow" panose="020B0606020202030204" pitchFamily="34" charset="0"/>
                  </a:endParaRPr>
                </a:p>
              </p:txBody>
            </p:sp>
            <p:sp>
              <p:nvSpPr>
                <p:cNvPr id="183" name="圆柱形 182"/>
                <p:cNvSpPr/>
                <p:nvPr/>
              </p:nvSpPr>
              <p:spPr>
                <a:xfrm>
                  <a:off x="2455683" y="4325825"/>
                  <a:ext cx="544235" cy="621601"/>
                </a:xfrm>
                <a:prstGeom prst="can">
                  <a:avLst/>
                </a:prstGeom>
                <a:solidFill>
                  <a:srgbClr val="766F54"/>
                </a:solidFill>
                <a:effectLst>
                  <a:innerShdw blurRad="63500" dist="50800" dir="18900000">
                    <a:prstClr val="black">
                      <a:alpha val="50000"/>
                    </a:prstClr>
                  </a:inn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a:solidFill>
                        <a:schemeClr val="bg1"/>
                      </a:solidFill>
                      <a:latin typeface="Arial Narrow" panose="020B0606020202030204" pitchFamily="34" charset="0"/>
                    </a:rPr>
                    <a:t>开放资源</a:t>
                  </a:r>
                  <a:endParaRPr lang="en-US" sz="900">
                    <a:solidFill>
                      <a:schemeClr val="bg1"/>
                    </a:solidFill>
                  </a:endParaRPr>
                </a:p>
              </p:txBody>
            </p:sp>
            <p:sp>
              <p:nvSpPr>
                <p:cNvPr id="184" name="圆柱形 183"/>
                <p:cNvSpPr/>
                <p:nvPr/>
              </p:nvSpPr>
              <p:spPr>
                <a:xfrm>
                  <a:off x="4311723" y="4895953"/>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85" name="圆柱形 184"/>
                <p:cNvSpPr/>
                <p:nvPr/>
              </p:nvSpPr>
              <p:spPr>
                <a:xfrm>
                  <a:off x="3785480" y="4886439"/>
                  <a:ext cx="544233" cy="621601"/>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bg1"/>
                      </a:solidFill>
                      <a:latin typeface="Arial Narrow" panose="020B0606020202030204" pitchFamily="34" charset="0"/>
                    </a:rPr>
                    <a:t>App</a:t>
                  </a:r>
                </a:p>
              </p:txBody>
            </p:sp>
            <p:sp>
              <p:nvSpPr>
                <p:cNvPr id="186" name="圆柱形 185"/>
                <p:cNvSpPr/>
                <p:nvPr/>
              </p:nvSpPr>
              <p:spPr>
                <a:xfrm>
                  <a:off x="3272033" y="4877888"/>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a:solidFill>
                        <a:schemeClr val="bg1"/>
                      </a:solidFill>
                      <a:latin typeface="Arial Narrow" panose="020B0606020202030204" pitchFamily="34" charset="0"/>
                    </a:rPr>
                    <a:t>互联网服务</a:t>
                  </a:r>
                  <a:endParaRPr lang="en-US" sz="900">
                    <a:solidFill>
                      <a:schemeClr val="bg1"/>
                    </a:solidFill>
                    <a:latin typeface="Arial Narrow" panose="020B0606020202030204" pitchFamily="34" charset="0"/>
                  </a:endParaRPr>
                </a:p>
              </p:txBody>
            </p:sp>
            <p:sp>
              <p:nvSpPr>
                <p:cNvPr id="187" name="圆柱形 186"/>
                <p:cNvSpPr/>
                <p:nvPr/>
              </p:nvSpPr>
              <p:spPr>
                <a:xfrm>
                  <a:off x="2727800" y="4886630"/>
                  <a:ext cx="544233" cy="617758"/>
                </a:xfrm>
                <a:prstGeom prst="can">
                  <a:avLst/>
                </a:prstGeom>
                <a:solidFill>
                  <a:srgbClr val="766F54"/>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900">
                      <a:solidFill>
                        <a:schemeClr val="bg1"/>
                      </a:solidFill>
                      <a:latin typeface="Arial Narrow" panose="020B0606020202030204" pitchFamily="34" charset="0"/>
                    </a:rPr>
                    <a:t>非开放资源</a:t>
                  </a:r>
                  <a:endParaRPr lang="en-US" sz="900">
                    <a:solidFill>
                      <a:schemeClr val="bg1"/>
                    </a:solidFill>
                    <a:latin typeface="Arial Narrow" panose="020B0606020202030204" pitchFamily="34" charset="0"/>
                  </a:endParaRPr>
                </a:p>
              </p:txBody>
            </p:sp>
            <p:sp>
              <p:nvSpPr>
                <p:cNvPr id="188" name="矩形 187"/>
                <p:cNvSpPr/>
                <p:nvPr/>
              </p:nvSpPr>
              <p:spPr>
                <a:xfrm>
                  <a:off x="1307560" y="4413072"/>
                  <a:ext cx="390482" cy="646331"/>
                </a:xfrm>
                <a:prstGeom prst="rect">
                  <a:avLst/>
                </a:prstGeom>
                <a:noFill/>
              </p:spPr>
              <p:txBody>
                <a:bodyPr wrap="square">
                  <a:spAutoFit/>
                </a:bodyPr>
                <a:lstStyle/>
                <a:p>
                  <a:pPr algn="ctr"/>
                  <a:r>
                    <a:rPr lang="zh-CN" altLang="en-US" sz="1200" b="1">
                      <a:latin typeface="Arial Narrow" panose="020B0606020202030204" pitchFamily="34" charset="0"/>
                    </a:rPr>
                    <a:t>资源层</a:t>
                  </a:r>
                  <a:endParaRPr lang="en-US" sz="1200" b="1">
                    <a:latin typeface="Arial Narrow" panose="020B0606020202030204" pitchFamily="34" charset="0"/>
                  </a:endParaRPr>
                </a:p>
              </p:txBody>
            </p:sp>
            <p:sp>
              <p:nvSpPr>
                <p:cNvPr id="189" name="圆柱形 188"/>
                <p:cNvSpPr/>
                <p:nvPr/>
              </p:nvSpPr>
              <p:spPr>
                <a:xfrm>
                  <a:off x="2183566" y="4905456"/>
                  <a:ext cx="544233" cy="621601"/>
                </a:xfrm>
                <a:prstGeom prst="can">
                  <a:avLst/>
                </a:prstGeom>
                <a:solidFill>
                  <a:schemeClr val="tx1"/>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cxnSp>
              <p:nvCxnSpPr>
                <p:cNvPr id="190" name="直接连接符 189"/>
                <p:cNvCxnSpPr>
                  <a:endCxn id="189" idx="0"/>
                </p:cNvCxnSpPr>
                <p:nvPr/>
              </p:nvCxnSpPr>
              <p:spPr>
                <a:xfrm flipH="1">
                  <a:off x="2455683" y="4027649"/>
                  <a:ext cx="952108" cy="1033207"/>
                </a:xfrm>
                <a:prstGeom prst="line">
                  <a:avLst/>
                </a:prstGeom>
              </p:spPr>
              <p:style>
                <a:lnRef idx="1">
                  <a:schemeClr val="accent1"/>
                </a:lnRef>
                <a:fillRef idx="0">
                  <a:schemeClr val="accent1"/>
                </a:fillRef>
                <a:effectRef idx="0">
                  <a:schemeClr val="accent1"/>
                </a:effectRef>
                <a:fontRef idx="minor">
                  <a:schemeClr val="tx1"/>
                </a:fontRef>
              </p:style>
            </p:cxnSp>
            <p:sp>
              <p:nvSpPr>
                <p:cNvPr id="191" name="棱台 190"/>
                <p:cNvSpPr/>
                <p:nvPr/>
              </p:nvSpPr>
              <p:spPr>
                <a:xfrm>
                  <a:off x="3513527" y="1798984"/>
                  <a:ext cx="1042334" cy="489238"/>
                </a:xfrm>
                <a:prstGeom prst="bevel">
                  <a:avLst/>
                </a:prstGeom>
                <a:solidFill>
                  <a:schemeClr val="tx1"/>
                </a:solidFill>
                <a:ln>
                  <a:solidFill>
                    <a:schemeClr val="bg1">
                      <a:lumMod val="6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bg1"/>
                      </a:solidFill>
                      <a:latin typeface="Arial Narrow" panose="020B0606020202030204" pitchFamily="34" charset="0"/>
                    </a:rPr>
                    <a:t>数据挖掘</a:t>
                  </a:r>
                  <a:endParaRPr lang="en-US" altLang="zh-CN" sz="1100" b="1">
                    <a:solidFill>
                      <a:schemeClr val="bg1"/>
                    </a:solidFill>
                    <a:latin typeface="Arial Narrow" panose="020B0606020202030204" pitchFamily="34" charset="0"/>
                  </a:endParaRPr>
                </a:p>
                <a:p>
                  <a:pPr algn="ctr"/>
                  <a:r>
                    <a:rPr lang="zh-CN" altLang="en-US" sz="1050" b="1">
                      <a:solidFill>
                        <a:schemeClr val="bg1"/>
                      </a:solidFill>
                      <a:latin typeface="Arial Narrow" panose="020B0606020202030204" pitchFamily="34" charset="0"/>
                    </a:rPr>
                    <a:t>工具包</a:t>
                  </a:r>
                  <a:endParaRPr lang="en-US" altLang="zh-CN" sz="1100" b="1">
                    <a:solidFill>
                      <a:schemeClr val="bg1"/>
                    </a:solidFill>
                    <a:latin typeface="Arial Narrow" panose="020B0606020202030204" pitchFamily="34" charset="0"/>
                  </a:endParaRPr>
                </a:p>
              </p:txBody>
            </p:sp>
            <p:cxnSp>
              <p:nvCxnSpPr>
                <p:cNvPr id="192" name="直接连接符 191"/>
                <p:cNvCxnSpPr>
                  <a:stCxn id="178" idx="6"/>
                  <a:endCxn id="177" idx="2"/>
                </p:cNvCxnSpPr>
                <p:nvPr/>
              </p:nvCxnSpPr>
              <p:spPr>
                <a:xfrm flipV="1">
                  <a:off x="2884261" y="3487339"/>
                  <a:ext cx="63996" cy="2281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77" idx="6"/>
                  <a:endCxn id="176" idx="2"/>
                </p:cNvCxnSpPr>
                <p:nvPr/>
              </p:nvCxnSpPr>
              <p:spPr>
                <a:xfrm flipV="1">
                  <a:off x="3869701" y="3478732"/>
                  <a:ext cx="107700" cy="860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78" idx="5"/>
                </p:cNvCxnSpPr>
                <p:nvPr/>
              </p:nvCxnSpPr>
              <p:spPr>
                <a:xfrm>
                  <a:off x="2730816" y="3678691"/>
                  <a:ext cx="676978" cy="361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接连接符 194"/>
                <p:cNvCxnSpPr>
                  <a:endCxn id="177" idx="4"/>
                </p:cNvCxnSpPr>
                <p:nvPr/>
              </p:nvCxnSpPr>
              <p:spPr>
                <a:xfrm flipV="1">
                  <a:off x="3407793" y="3748502"/>
                  <a:ext cx="1187" cy="29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直接连接符 195"/>
                <p:cNvCxnSpPr>
                  <a:endCxn id="176" idx="3"/>
                </p:cNvCxnSpPr>
                <p:nvPr/>
              </p:nvCxnSpPr>
              <p:spPr>
                <a:xfrm flipV="1">
                  <a:off x="3385803" y="3643263"/>
                  <a:ext cx="739030" cy="40629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棱台 196"/>
                <p:cNvSpPr/>
                <p:nvPr/>
              </p:nvSpPr>
              <p:spPr>
                <a:xfrm>
                  <a:off x="4555861" y="1810533"/>
                  <a:ext cx="814598" cy="515362"/>
                </a:xfrm>
                <a:prstGeom prst="bevel">
                  <a:avLst/>
                </a:prstGeom>
                <a:solidFill>
                  <a:schemeClr val="accent6">
                    <a:lumMod val="75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a:solidFill>
                        <a:schemeClr val="bg1"/>
                      </a:solidFill>
                      <a:latin typeface="Arial Narrow" panose="020B0606020202030204" pitchFamily="34" charset="0"/>
                    </a:rPr>
                    <a:t>众包</a:t>
                  </a:r>
                  <a:endParaRPr lang="en-US" altLang="zh-CN" sz="1050" b="1">
                    <a:solidFill>
                      <a:schemeClr val="bg1"/>
                    </a:solidFill>
                    <a:latin typeface="Arial Narrow" panose="020B0606020202030204" pitchFamily="34" charset="0"/>
                  </a:endParaRPr>
                </a:p>
                <a:p>
                  <a:pPr algn="ctr"/>
                  <a:r>
                    <a:rPr lang="zh-CN" altLang="en-US" sz="1050" b="1">
                      <a:solidFill>
                        <a:schemeClr val="bg1"/>
                      </a:solidFill>
                      <a:latin typeface="Arial Narrow" panose="020B0606020202030204" pitchFamily="34" charset="0"/>
                    </a:rPr>
                    <a:t>平台</a:t>
                  </a:r>
                  <a:endParaRPr lang="en-US" sz="1050" b="1">
                    <a:solidFill>
                      <a:schemeClr val="bg1"/>
                    </a:solidFill>
                    <a:latin typeface="Arial Narrow" panose="020B0606020202030204" pitchFamily="34" charset="0"/>
                  </a:endParaRPr>
                </a:p>
              </p:txBody>
            </p:sp>
            <p:cxnSp>
              <p:nvCxnSpPr>
                <p:cNvPr id="198" name="直接连接符 197"/>
                <p:cNvCxnSpPr>
                  <a:stCxn id="166" idx="3"/>
                  <a:endCxn id="165" idx="6"/>
                </p:cNvCxnSpPr>
                <p:nvPr/>
              </p:nvCxnSpPr>
              <p:spPr>
                <a:xfrm>
                  <a:off x="2135643" y="2275151"/>
                  <a:ext cx="1250160" cy="54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67" idx="2"/>
                  <a:endCxn id="165" idx="7"/>
                </p:cNvCxnSpPr>
                <p:nvPr/>
              </p:nvCxnSpPr>
              <p:spPr>
                <a:xfrm>
                  <a:off x="3056778" y="2335645"/>
                  <a:ext cx="335465" cy="4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3423340" y="2217918"/>
                  <a:ext cx="611354" cy="550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97" idx="2"/>
                  <a:endCxn id="165" idx="2"/>
                </p:cNvCxnSpPr>
                <p:nvPr/>
              </p:nvCxnSpPr>
              <p:spPr>
                <a:xfrm flipH="1">
                  <a:off x="3429780" y="2325895"/>
                  <a:ext cx="1533382" cy="490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直接连接符 201"/>
                <p:cNvCxnSpPr>
                  <a:endCxn id="184" idx="0"/>
                </p:cNvCxnSpPr>
                <p:nvPr/>
              </p:nvCxnSpPr>
              <p:spPr>
                <a:xfrm>
                  <a:off x="3407795" y="4027648"/>
                  <a:ext cx="1176050" cy="102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直接连接符 202"/>
                <p:cNvCxnSpPr>
                  <a:endCxn id="185" idx="0"/>
                </p:cNvCxnSpPr>
                <p:nvPr/>
              </p:nvCxnSpPr>
              <p:spPr>
                <a:xfrm>
                  <a:off x="3407795" y="4027648"/>
                  <a:ext cx="649807" cy="99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直接连接符 203"/>
                <p:cNvCxnSpPr>
                  <a:endCxn id="186" idx="0"/>
                </p:cNvCxnSpPr>
                <p:nvPr/>
              </p:nvCxnSpPr>
              <p:spPr>
                <a:xfrm>
                  <a:off x="3407790" y="4027647"/>
                  <a:ext cx="136360" cy="1005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187" idx="0"/>
                </p:cNvCxnSpPr>
                <p:nvPr/>
              </p:nvCxnSpPr>
              <p:spPr>
                <a:xfrm flipH="1">
                  <a:off x="2999919" y="4027647"/>
                  <a:ext cx="407874" cy="1013419"/>
                </a:xfrm>
                <a:prstGeom prst="line">
                  <a:avLst/>
                </a:prstGeom>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flipH="1">
                  <a:off x="3385807" y="2771832"/>
                  <a:ext cx="43976" cy="8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3" name="椭圆 252"/>
              <p:cNvSpPr/>
              <p:nvPr/>
            </p:nvSpPr>
            <p:spPr>
              <a:xfrm>
                <a:off x="976308" y="1131377"/>
                <a:ext cx="4366306" cy="4581736"/>
              </a:xfrm>
              <a:prstGeom prst="ellipse">
                <a:avLst/>
              </a:prstGeom>
              <a:solidFill>
                <a:schemeClr val="accent6">
                  <a:lumMod val="20000"/>
                  <a:lumOff val="80000"/>
                  <a:alpha val="43922"/>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组合 282"/>
            <p:cNvGrpSpPr/>
            <p:nvPr/>
          </p:nvGrpSpPr>
          <p:grpSpPr>
            <a:xfrm>
              <a:off x="4891269" y="1199741"/>
              <a:ext cx="6712280" cy="4534839"/>
              <a:chOff x="4959413" y="799997"/>
              <a:chExt cx="6712280" cy="5078792"/>
            </a:xfrm>
          </p:grpSpPr>
          <p:sp>
            <p:nvSpPr>
              <p:cNvPr id="49" name="圆角矩形 48"/>
              <p:cNvSpPr/>
              <p:nvPr/>
            </p:nvSpPr>
            <p:spPr>
              <a:xfrm rot="20665241">
                <a:off x="7862101" y="1429451"/>
                <a:ext cx="1135633" cy="614440"/>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Arial" panose="020B0604020202020204" pitchFamily="34" charset="0"/>
                    <a:cs typeface="Arial" panose="020B0604020202020204" pitchFamily="34" charset="0"/>
                  </a:rPr>
                  <a:t>Domain Management</a:t>
                </a:r>
                <a:endParaRPr lang="en-US" sz="1100" b="1">
                  <a:solidFill>
                    <a:schemeClr val="tx1"/>
                  </a:solidFill>
                  <a:latin typeface="Arial" panose="020B0604020202020204" pitchFamily="34" charset="0"/>
                  <a:cs typeface="Arial" panose="020B0604020202020204" pitchFamily="34" charset="0"/>
                </a:endParaRPr>
              </a:p>
            </p:txBody>
          </p:sp>
          <p:sp>
            <p:nvSpPr>
              <p:cNvPr id="53" name="五边形 52"/>
              <p:cNvSpPr/>
              <p:nvPr/>
            </p:nvSpPr>
            <p:spPr>
              <a:xfrm rot="20665241">
                <a:off x="10350979" y="986720"/>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4" name="五边形 53"/>
              <p:cNvSpPr/>
              <p:nvPr/>
            </p:nvSpPr>
            <p:spPr>
              <a:xfrm rot="20665241">
                <a:off x="10377233" y="106932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5" name="五边形 54"/>
              <p:cNvSpPr/>
              <p:nvPr/>
            </p:nvSpPr>
            <p:spPr>
              <a:xfrm rot="20665241">
                <a:off x="10431264" y="1225640"/>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56" name="五边形 55"/>
              <p:cNvSpPr/>
              <p:nvPr/>
            </p:nvSpPr>
            <p:spPr>
              <a:xfrm rot="20665241">
                <a:off x="7372290" y="1855344"/>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rgbClr val="FFFF99"/>
                    </a:solidFill>
                    <a:latin typeface="Arial" panose="020B0604020202020204" pitchFamily="34" charset="0"/>
                    <a:cs typeface="Arial" panose="020B0604020202020204" pitchFamily="34" charset="0"/>
                  </a:rPr>
                  <a:t>Reusable</a:t>
                </a:r>
              </a:p>
              <a:p>
                <a:pPr algn="ctr"/>
                <a:r>
                  <a:rPr lang="en-US" sz="700">
                    <a:solidFill>
                      <a:srgbClr val="FFFF99"/>
                    </a:solidFill>
                    <a:latin typeface="Arial" panose="020B0604020202020204" pitchFamily="34" charset="0"/>
                    <a:cs typeface="Arial" panose="020B0604020202020204" pitchFamily="34" charset="0"/>
                  </a:rPr>
                  <a:t>Artifacts</a:t>
                </a:r>
              </a:p>
            </p:txBody>
          </p:sp>
          <p:sp>
            <p:nvSpPr>
              <p:cNvPr id="57" name="五边形 56"/>
              <p:cNvSpPr/>
              <p:nvPr/>
            </p:nvSpPr>
            <p:spPr>
              <a:xfrm rot="20665241">
                <a:off x="8909399" y="1434937"/>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solidFill>
                      <a:srgbClr val="FFFF99"/>
                    </a:solidFill>
                    <a:latin typeface="Arial" panose="020B0604020202020204" pitchFamily="34" charset="0"/>
                    <a:cs typeface="Arial" panose="020B0604020202020204" pitchFamily="34" charset="0"/>
                  </a:rPr>
                  <a:t>Reusable</a:t>
                </a:r>
              </a:p>
              <a:p>
                <a:pPr algn="ctr"/>
                <a:r>
                  <a:rPr lang="en-US" sz="500">
                    <a:solidFill>
                      <a:srgbClr val="FFFF99"/>
                    </a:solidFill>
                    <a:latin typeface="Arial" panose="020B0604020202020204" pitchFamily="34" charset="0"/>
                    <a:cs typeface="Arial" panose="020B0604020202020204" pitchFamily="34" charset="0"/>
                  </a:rPr>
                  <a:t>Artifacts</a:t>
                </a:r>
              </a:p>
            </p:txBody>
          </p:sp>
          <p:sp>
            <p:nvSpPr>
              <p:cNvPr id="61" name="五边形 60"/>
              <p:cNvSpPr/>
              <p:nvPr/>
            </p:nvSpPr>
            <p:spPr>
              <a:xfrm rot="20665241">
                <a:off x="10393375" y="1140222"/>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3" name="空心弧 62"/>
              <p:cNvSpPr/>
              <p:nvPr/>
            </p:nvSpPr>
            <p:spPr>
              <a:xfrm rot="20665241">
                <a:off x="6781418" y="1267498"/>
                <a:ext cx="3261572"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4" name="五边形 63"/>
              <p:cNvSpPr/>
              <p:nvPr/>
            </p:nvSpPr>
            <p:spPr>
              <a:xfrm rot="4465241">
                <a:off x="6860967" y="1961873"/>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65" name="五边形 64"/>
              <p:cNvSpPr/>
              <p:nvPr/>
            </p:nvSpPr>
            <p:spPr>
              <a:xfrm rot="9865241">
                <a:off x="8183223" y="1275825"/>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black"/>
                  </a:solidFill>
                  <a:latin typeface="Arial" panose="020B0604020202020204" pitchFamily="34" charset="0"/>
                  <a:cs typeface="Arial" panose="020B0604020202020204" pitchFamily="34" charset="0"/>
                </a:endParaRPr>
              </a:p>
            </p:txBody>
          </p:sp>
          <p:sp>
            <p:nvSpPr>
              <p:cNvPr id="66" name="圆角矩形 65"/>
              <p:cNvSpPr/>
              <p:nvPr/>
            </p:nvSpPr>
            <p:spPr>
              <a:xfrm rot="20665241">
                <a:off x="6406856" y="1979763"/>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FFFF99"/>
                    </a:solidFill>
                    <a:latin typeface="Arial" panose="020B0604020202020204" pitchFamily="34" charset="0"/>
                    <a:cs typeface="Arial" panose="020B0604020202020204" pitchFamily="34" charset="0"/>
                  </a:rPr>
                  <a:t>Software</a:t>
                </a:r>
              </a:p>
              <a:p>
                <a:pPr algn="ctr"/>
                <a:r>
                  <a:rPr lang="en-US" sz="1100" b="1">
                    <a:solidFill>
                      <a:srgbClr val="FFFF99"/>
                    </a:solidFill>
                    <a:latin typeface="Arial" panose="020B0604020202020204" pitchFamily="34" charset="0"/>
                    <a:cs typeface="Arial" panose="020B0604020202020204" pitchFamily="34" charset="0"/>
                  </a:rPr>
                  <a:t>Mining</a:t>
                </a:r>
              </a:p>
            </p:txBody>
          </p:sp>
          <p:sp>
            <p:nvSpPr>
              <p:cNvPr id="28" name="矩形 27"/>
              <p:cNvSpPr/>
              <p:nvPr/>
            </p:nvSpPr>
            <p:spPr>
              <a:xfrm rot="15265241">
                <a:off x="11013521" y="587383"/>
                <a:ext cx="335822" cy="761049"/>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en-US" sz="1050" b="1">
                    <a:solidFill>
                      <a:prstClr val="black"/>
                    </a:solidFill>
                    <a:latin typeface="Arial" panose="020B0604020202020204" pitchFamily="34" charset="0"/>
                    <a:cs typeface="Arial" panose="020B0604020202020204" pitchFamily="34" charset="0"/>
                  </a:rPr>
                  <a:t>Software Products</a:t>
                </a:r>
              </a:p>
            </p:txBody>
          </p:sp>
          <p:grpSp>
            <p:nvGrpSpPr>
              <p:cNvPr id="262" name="组合 261"/>
              <p:cNvGrpSpPr/>
              <p:nvPr/>
            </p:nvGrpSpPr>
            <p:grpSpPr>
              <a:xfrm rot="1030800">
                <a:off x="6334643" y="5081735"/>
                <a:ext cx="5311295" cy="797054"/>
                <a:chOff x="6334643" y="5081735"/>
                <a:chExt cx="5311295" cy="797054"/>
              </a:xfrm>
            </p:grpSpPr>
            <p:sp>
              <p:nvSpPr>
                <p:cNvPr id="123" name="圆角矩形 122"/>
                <p:cNvSpPr/>
                <p:nvPr/>
              </p:nvSpPr>
              <p:spPr>
                <a:xfrm>
                  <a:off x="9399404" y="5251231"/>
                  <a:ext cx="1129159" cy="499929"/>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FFFF99"/>
                      </a:solidFill>
                      <a:latin typeface="Arial" panose="020B0604020202020204" pitchFamily="34" charset="0"/>
                      <a:cs typeface="Arial" panose="020B0604020202020204" pitchFamily="34" charset="0"/>
                    </a:rPr>
                    <a:t>Intensive Development</a:t>
                  </a:r>
                  <a:endParaRPr lang="en-US" sz="1100" b="1">
                    <a:solidFill>
                      <a:srgbClr val="FFFF99"/>
                    </a:solidFill>
                    <a:latin typeface="Arial" panose="020B0604020202020204" pitchFamily="34" charset="0"/>
                    <a:cs typeface="Arial" panose="020B0604020202020204" pitchFamily="34" charset="0"/>
                  </a:endParaRPr>
                </a:p>
              </p:txBody>
            </p:sp>
            <p:sp>
              <p:nvSpPr>
                <p:cNvPr id="124" name="圆角矩形 123"/>
                <p:cNvSpPr/>
                <p:nvPr/>
              </p:nvSpPr>
              <p:spPr>
                <a:xfrm>
                  <a:off x="7851779" y="5212648"/>
                  <a:ext cx="1102166" cy="666141"/>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Arial" panose="020B0604020202020204" pitchFamily="34" charset="0"/>
                      <a:cs typeface="Arial" panose="020B0604020202020204" pitchFamily="34" charset="0"/>
                    </a:rPr>
                    <a:t>Domain Management</a:t>
                  </a:r>
                  <a:endParaRPr lang="en-US" sz="1100" b="1">
                    <a:solidFill>
                      <a:schemeClr val="tx1"/>
                    </a:solidFill>
                    <a:latin typeface="Arial" panose="020B0604020202020204" pitchFamily="34" charset="0"/>
                    <a:cs typeface="Arial" panose="020B0604020202020204" pitchFamily="34" charset="0"/>
                  </a:endParaRPr>
                </a:p>
              </p:txBody>
            </p:sp>
            <p:sp>
              <p:nvSpPr>
                <p:cNvPr id="125" name="五边形 124"/>
                <p:cNvSpPr/>
                <p:nvPr/>
              </p:nvSpPr>
              <p:spPr>
                <a:xfrm>
                  <a:off x="10456620" y="5408055"/>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6" name="五边形 125"/>
                <p:cNvSpPr/>
                <p:nvPr/>
              </p:nvSpPr>
              <p:spPr>
                <a:xfrm>
                  <a:off x="10459724" y="5494672"/>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7" name="五边形 126"/>
                <p:cNvSpPr/>
                <p:nvPr/>
              </p:nvSpPr>
              <p:spPr>
                <a:xfrm>
                  <a:off x="10469788" y="5659760"/>
                  <a:ext cx="495915" cy="4290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28" name="五边形 127"/>
                <p:cNvSpPr/>
                <p:nvPr/>
              </p:nvSpPr>
              <p:spPr>
                <a:xfrm>
                  <a:off x="7327855" y="5460941"/>
                  <a:ext cx="640332"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99"/>
                      </a:solidFill>
                      <a:latin typeface="Arial" panose="020B0604020202020204" pitchFamily="34" charset="0"/>
                      <a:cs typeface="Arial" panose="020B0604020202020204" pitchFamily="34" charset="0"/>
                    </a:rPr>
                    <a:t>Reusable</a:t>
                  </a:r>
                </a:p>
                <a:p>
                  <a:pPr algn="ctr"/>
                  <a:r>
                    <a:rPr lang="en-US" sz="600">
                      <a:solidFill>
                        <a:srgbClr val="FFFF99"/>
                      </a:solidFill>
                      <a:latin typeface="Arial" panose="020B0604020202020204" pitchFamily="34" charset="0"/>
                      <a:cs typeface="Arial" panose="020B0604020202020204" pitchFamily="34" charset="0"/>
                    </a:rPr>
                    <a:t>Artifacts</a:t>
                  </a:r>
                </a:p>
              </p:txBody>
            </p:sp>
            <p:sp>
              <p:nvSpPr>
                <p:cNvPr id="129" name="五边形 128"/>
                <p:cNvSpPr/>
                <p:nvPr/>
              </p:nvSpPr>
              <p:spPr>
                <a:xfrm>
                  <a:off x="8922970" y="5457331"/>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a:solidFill>
                        <a:srgbClr val="FFFF99"/>
                      </a:solidFill>
                      <a:latin typeface="Arial" panose="020B0604020202020204" pitchFamily="34" charset="0"/>
                      <a:cs typeface="Arial" panose="020B0604020202020204" pitchFamily="34" charset="0"/>
                    </a:rPr>
                    <a:t>Reusable</a:t>
                  </a:r>
                </a:p>
                <a:p>
                  <a:pPr algn="ctr"/>
                  <a:r>
                    <a:rPr lang="en-US" sz="400">
                      <a:solidFill>
                        <a:srgbClr val="FFFF99"/>
                      </a:solidFill>
                      <a:latin typeface="Arial" panose="020B0604020202020204" pitchFamily="34" charset="0"/>
                      <a:cs typeface="Arial" panose="020B0604020202020204" pitchFamily="34" charset="0"/>
                    </a:rPr>
                    <a:t>Artifacts</a:t>
                  </a:r>
                </a:p>
              </p:txBody>
            </p:sp>
            <p:sp>
              <p:nvSpPr>
                <p:cNvPr id="131" name="五边形 130"/>
                <p:cNvSpPr/>
                <p:nvPr/>
              </p:nvSpPr>
              <p:spPr>
                <a:xfrm>
                  <a:off x="10456231" y="5567304"/>
                  <a:ext cx="495915" cy="4290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2" name="空心弧 131"/>
                <p:cNvSpPr/>
                <p:nvPr/>
              </p:nvSpPr>
              <p:spPr>
                <a:xfrm>
                  <a:off x="6822635" y="5081735"/>
                  <a:ext cx="3261571" cy="559393"/>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3" name="五边形 132"/>
                <p:cNvSpPr/>
                <p:nvPr/>
              </p:nvSpPr>
              <p:spPr>
                <a:xfrm rot="5400000">
                  <a:off x="6840030" y="5347221"/>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34" name="五边形 133"/>
                <p:cNvSpPr/>
                <p:nvPr/>
              </p:nvSpPr>
              <p:spPr>
                <a:xfrm rot="10800000">
                  <a:off x="8295739" y="5081735"/>
                  <a:ext cx="325789" cy="29871"/>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black"/>
                    </a:solidFill>
                    <a:latin typeface="Arial" panose="020B0604020202020204" pitchFamily="34" charset="0"/>
                    <a:cs typeface="Arial" panose="020B0604020202020204" pitchFamily="34" charset="0"/>
                  </a:endParaRPr>
                </a:p>
              </p:txBody>
            </p:sp>
            <p:sp>
              <p:nvSpPr>
                <p:cNvPr id="135" name="圆角矩形 134"/>
                <p:cNvSpPr/>
                <p:nvPr/>
              </p:nvSpPr>
              <p:spPr>
                <a:xfrm>
                  <a:off x="6334643" y="5365918"/>
                  <a:ext cx="994850" cy="392118"/>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FFFF99"/>
                      </a:solidFill>
                      <a:latin typeface="Arial" panose="020B0604020202020204" pitchFamily="34" charset="0"/>
                      <a:cs typeface="Arial" panose="020B0604020202020204" pitchFamily="34" charset="0"/>
                    </a:rPr>
                    <a:t>Software Mining</a:t>
                  </a:r>
                </a:p>
              </p:txBody>
            </p:sp>
            <p:sp>
              <p:nvSpPr>
                <p:cNvPr id="136" name="矩形 135"/>
                <p:cNvSpPr/>
                <p:nvPr/>
              </p:nvSpPr>
              <p:spPr>
                <a:xfrm rot="16200000">
                  <a:off x="11103040" y="5172180"/>
                  <a:ext cx="335822" cy="749974"/>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050" b="1">
                      <a:solidFill>
                        <a:prstClr val="black"/>
                      </a:solidFill>
                      <a:latin typeface="Arial" panose="020B0604020202020204" pitchFamily="34" charset="0"/>
                      <a:cs typeface="Arial" panose="020B0604020202020204" pitchFamily="34" charset="0"/>
                    </a:rPr>
                    <a:t>Software Products</a:t>
                  </a:r>
                </a:p>
              </p:txBody>
            </p:sp>
          </p:grpSp>
          <p:grpSp>
            <p:nvGrpSpPr>
              <p:cNvPr id="266" name="组合 265"/>
              <p:cNvGrpSpPr/>
              <p:nvPr/>
            </p:nvGrpSpPr>
            <p:grpSpPr>
              <a:xfrm rot="21132404">
                <a:off x="6329496" y="2413936"/>
                <a:ext cx="5342197" cy="773683"/>
                <a:chOff x="6329496" y="2413936"/>
                <a:chExt cx="5342197" cy="773683"/>
              </a:xfrm>
            </p:grpSpPr>
            <p:sp>
              <p:nvSpPr>
                <p:cNvPr id="27" name="圆角矩形 26"/>
                <p:cNvSpPr/>
                <p:nvPr/>
              </p:nvSpPr>
              <p:spPr>
                <a:xfrm>
                  <a:off x="9394259" y="2694007"/>
                  <a:ext cx="1111218" cy="389354"/>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FFFF99"/>
                      </a:solidFill>
                      <a:latin typeface="Arial" panose="020B0604020202020204" pitchFamily="34" charset="0"/>
                      <a:cs typeface="Arial" panose="020B0604020202020204" pitchFamily="34" charset="0"/>
                    </a:rPr>
                    <a:t>Intensive Development</a:t>
                  </a:r>
                  <a:endParaRPr lang="en-US" sz="1100" b="1">
                    <a:solidFill>
                      <a:srgbClr val="FFFF99"/>
                    </a:solidFill>
                    <a:latin typeface="Arial" panose="020B0604020202020204" pitchFamily="34" charset="0"/>
                    <a:cs typeface="Arial" panose="020B0604020202020204" pitchFamily="34" charset="0"/>
                  </a:endParaRPr>
                </a:p>
              </p:txBody>
            </p:sp>
            <p:sp>
              <p:nvSpPr>
                <p:cNvPr id="29" name="圆角矩形 28"/>
                <p:cNvSpPr/>
                <p:nvPr/>
              </p:nvSpPr>
              <p:spPr>
                <a:xfrm>
                  <a:off x="7846632" y="2590470"/>
                  <a:ext cx="1173739" cy="597149"/>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Domain Management</a:t>
                  </a:r>
                </a:p>
              </p:txBody>
            </p:sp>
            <p:sp>
              <p:nvSpPr>
                <p:cNvPr id="30" name="五边形 29"/>
                <p:cNvSpPr/>
                <p:nvPr/>
              </p:nvSpPr>
              <p:spPr>
                <a:xfrm>
                  <a:off x="10451473" y="2740257"/>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1" name="五边形 30"/>
                <p:cNvSpPr/>
                <p:nvPr/>
              </p:nvSpPr>
              <p:spPr>
                <a:xfrm>
                  <a:off x="10454578" y="2826874"/>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2" name="五边形 31"/>
                <p:cNvSpPr/>
                <p:nvPr/>
              </p:nvSpPr>
              <p:spPr>
                <a:xfrm>
                  <a:off x="10464641" y="299196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3" name="五边形 32"/>
                <p:cNvSpPr/>
                <p:nvPr/>
              </p:nvSpPr>
              <p:spPr>
                <a:xfrm>
                  <a:off x="7322709" y="2793143"/>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rgbClr val="FFFF99"/>
                      </a:solidFill>
                      <a:latin typeface="Arial" panose="020B0604020202020204" pitchFamily="34" charset="0"/>
                      <a:cs typeface="Arial" panose="020B0604020202020204" pitchFamily="34" charset="0"/>
                    </a:rPr>
                    <a:t>Reusable</a:t>
                  </a:r>
                </a:p>
                <a:p>
                  <a:pPr algn="ctr"/>
                  <a:r>
                    <a:rPr lang="en-US" sz="600">
                      <a:solidFill>
                        <a:srgbClr val="FFFF99"/>
                      </a:solidFill>
                      <a:latin typeface="Arial" panose="020B0604020202020204" pitchFamily="34" charset="0"/>
                      <a:cs typeface="Arial" panose="020B0604020202020204" pitchFamily="34" charset="0"/>
                    </a:rPr>
                    <a:t>Artifacts</a:t>
                  </a:r>
                  <a:endParaRPr lang="en-US" sz="700">
                    <a:solidFill>
                      <a:srgbClr val="FFFF99"/>
                    </a:solidFill>
                    <a:latin typeface="Arial" panose="020B0604020202020204" pitchFamily="34" charset="0"/>
                    <a:cs typeface="Arial" panose="020B0604020202020204" pitchFamily="34" charset="0"/>
                  </a:endParaRPr>
                </a:p>
              </p:txBody>
            </p:sp>
            <p:sp>
              <p:nvSpPr>
                <p:cNvPr id="34" name="五边形 33"/>
                <p:cNvSpPr/>
                <p:nvPr/>
              </p:nvSpPr>
              <p:spPr>
                <a:xfrm>
                  <a:off x="8917823" y="2789532"/>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solidFill>
                        <a:srgbClr val="FFFF99"/>
                      </a:solidFill>
                      <a:latin typeface="Arial" panose="020B0604020202020204" pitchFamily="34" charset="0"/>
                      <a:cs typeface="Arial" panose="020B0604020202020204" pitchFamily="34" charset="0"/>
                    </a:rPr>
                    <a:t>Reusable</a:t>
                  </a:r>
                </a:p>
                <a:p>
                  <a:pPr algn="ctr"/>
                  <a:r>
                    <a:rPr lang="en-US" sz="500">
                      <a:solidFill>
                        <a:srgbClr val="FFFF99"/>
                      </a:solidFill>
                      <a:latin typeface="Arial" panose="020B0604020202020204" pitchFamily="34" charset="0"/>
                      <a:cs typeface="Arial" panose="020B0604020202020204" pitchFamily="34" charset="0"/>
                    </a:rPr>
                    <a:t>Artifacts</a:t>
                  </a:r>
                </a:p>
              </p:txBody>
            </p:sp>
            <p:sp>
              <p:nvSpPr>
                <p:cNvPr id="36" name="五边形 35"/>
                <p:cNvSpPr/>
                <p:nvPr/>
              </p:nvSpPr>
              <p:spPr>
                <a:xfrm>
                  <a:off x="10451085" y="2899506"/>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7" name="空心弧 36"/>
                <p:cNvSpPr/>
                <p:nvPr/>
              </p:nvSpPr>
              <p:spPr>
                <a:xfrm>
                  <a:off x="6817488" y="2413936"/>
                  <a:ext cx="3261571"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8" name="五边形 37"/>
                <p:cNvSpPr/>
                <p:nvPr/>
              </p:nvSpPr>
              <p:spPr>
                <a:xfrm rot="5400000">
                  <a:off x="6834883" y="2679422"/>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39" name="五边形 38"/>
                <p:cNvSpPr/>
                <p:nvPr/>
              </p:nvSpPr>
              <p:spPr>
                <a:xfrm rot="10800000">
                  <a:off x="8290592" y="2413936"/>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black"/>
                    </a:solidFill>
                    <a:latin typeface="Arial" panose="020B0604020202020204" pitchFamily="34" charset="0"/>
                    <a:cs typeface="Arial" panose="020B0604020202020204" pitchFamily="34" charset="0"/>
                  </a:endParaRPr>
                </a:p>
              </p:txBody>
            </p:sp>
            <p:sp>
              <p:nvSpPr>
                <p:cNvPr id="40" name="圆角矩形 39"/>
                <p:cNvSpPr/>
                <p:nvPr/>
              </p:nvSpPr>
              <p:spPr>
                <a:xfrm>
                  <a:off x="6329496" y="2698119"/>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FF99"/>
                      </a:solidFill>
                      <a:latin typeface="Arial" panose="020B0604020202020204" pitchFamily="34" charset="0"/>
                      <a:cs typeface="Arial" panose="020B0604020202020204" pitchFamily="34" charset="0"/>
                    </a:rPr>
                    <a:t>Software Mining</a:t>
                  </a:r>
                </a:p>
              </p:txBody>
            </p:sp>
            <p:sp>
              <p:nvSpPr>
                <p:cNvPr id="41" name="矩形 40"/>
                <p:cNvSpPr/>
                <p:nvPr/>
              </p:nvSpPr>
              <p:spPr>
                <a:xfrm rot="16200000">
                  <a:off x="11113344" y="2488927"/>
                  <a:ext cx="335822" cy="780877"/>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en-US" sz="1050" b="1">
                      <a:solidFill>
                        <a:prstClr val="black"/>
                      </a:solidFill>
                      <a:latin typeface="Arial" panose="020B0604020202020204" pitchFamily="34" charset="0"/>
                      <a:cs typeface="Arial" panose="020B0604020202020204" pitchFamily="34" charset="0"/>
                    </a:rPr>
                    <a:t>Software Products</a:t>
                  </a:r>
                </a:p>
              </p:txBody>
            </p:sp>
          </p:grpSp>
          <p:grpSp>
            <p:nvGrpSpPr>
              <p:cNvPr id="267" name="组合 266"/>
              <p:cNvGrpSpPr/>
              <p:nvPr/>
            </p:nvGrpSpPr>
            <p:grpSpPr>
              <a:xfrm rot="288200">
                <a:off x="6336446" y="3661116"/>
                <a:ext cx="5322368" cy="807216"/>
                <a:chOff x="6336446" y="3661116"/>
                <a:chExt cx="5322368" cy="807216"/>
              </a:xfrm>
            </p:grpSpPr>
            <p:sp>
              <p:nvSpPr>
                <p:cNvPr id="142" name="圆角矩形 141"/>
                <p:cNvSpPr/>
                <p:nvPr/>
              </p:nvSpPr>
              <p:spPr>
                <a:xfrm>
                  <a:off x="9401210" y="3941187"/>
                  <a:ext cx="1084302" cy="389355"/>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rgbClr val="FFFF99"/>
                      </a:solidFill>
                      <a:latin typeface="Arial" panose="020B0604020202020204" pitchFamily="34" charset="0"/>
                      <a:cs typeface="Arial" panose="020B0604020202020204" pitchFamily="34" charset="0"/>
                    </a:rPr>
                    <a:t>。。。。</a:t>
                  </a:r>
                  <a:endParaRPr lang="en-US" sz="1100" b="1">
                    <a:solidFill>
                      <a:srgbClr val="FFFF99"/>
                    </a:solidFill>
                    <a:latin typeface="Arial" panose="020B0604020202020204" pitchFamily="34" charset="0"/>
                    <a:cs typeface="Arial" panose="020B0604020202020204" pitchFamily="34" charset="0"/>
                  </a:endParaRPr>
                </a:p>
              </p:txBody>
            </p:sp>
            <p:sp>
              <p:nvSpPr>
                <p:cNvPr id="143" name="圆角矩形 142"/>
                <p:cNvSpPr/>
                <p:nvPr/>
              </p:nvSpPr>
              <p:spPr>
                <a:xfrm>
                  <a:off x="7853583" y="3796294"/>
                  <a:ext cx="1084302" cy="672038"/>
                </a:xfrm>
                <a:prstGeom prst="roundRect">
                  <a:avLst/>
                </a:prstGeom>
                <a:solidFill>
                  <a:schemeClr val="bg1">
                    <a:lumMod val="85000"/>
                  </a:schemeClr>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latin typeface="Arial" panose="020B0604020202020204" pitchFamily="34" charset="0"/>
                      <a:cs typeface="Arial" panose="020B0604020202020204" pitchFamily="34" charset="0"/>
                    </a:rPr>
                    <a:t>。。。。</a:t>
                  </a:r>
                  <a:endParaRPr lang="en-US" sz="1100" b="1">
                    <a:solidFill>
                      <a:schemeClr val="tx1"/>
                    </a:solidFill>
                    <a:latin typeface="Arial" panose="020B0604020202020204" pitchFamily="34" charset="0"/>
                    <a:cs typeface="Arial" panose="020B0604020202020204" pitchFamily="34" charset="0"/>
                  </a:endParaRPr>
                </a:p>
              </p:txBody>
            </p:sp>
            <p:sp>
              <p:nvSpPr>
                <p:cNvPr id="144" name="五边形 143"/>
                <p:cNvSpPr/>
                <p:nvPr/>
              </p:nvSpPr>
              <p:spPr>
                <a:xfrm>
                  <a:off x="10458423" y="3987437"/>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5" name="五边形 144"/>
                <p:cNvSpPr/>
                <p:nvPr/>
              </p:nvSpPr>
              <p:spPr>
                <a:xfrm>
                  <a:off x="10461528" y="4074054"/>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6" name="五边形 145"/>
                <p:cNvSpPr/>
                <p:nvPr/>
              </p:nvSpPr>
              <p:spPr>
                <a:xfrm>
                  <a:off x="10471591" y="4239141"/>
                  <a:ext cx="495915" cy="42910"/>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47" name="五边形 146"/>
                <p:cNvSpPr/>
                <p:nvPr/>
              </p:nvSpPr>
              <p:spPr>
                <a:xfrm>
                  <a:off x="7329659" y="4040323"/>
                  <a:ext cx="640333"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99"/>
                      </a:solidFill>
                      <a:latin typeface="Arial" panose="020B0604020202020204" pitchFamily="34" charset="0"/>
                      <a:cs typeface="Arial" panose="020B0604020202020204" pitchFamily="34" charset="0"/>
                    </a:rPr>
                    <a:t>Reusable</a:t>
                  </a:r>
                </a:p>
                <a:p>
                  <a:pPr algn="ctr"/>
                  <a:r>
                    <a:rPr lang="en-US" sz="600">
                      <a:solidFill>
                        <a:srgbClr val="FFFF99"/>
                      </a:solidFill>
                      <a:latin typeface="Arial" panose="020B0604020202020204" pitchFamily="34" charset="0"/>
                      <a:cs typeface="Arial" panose="020B0604020202020204" pitchFamily="34" charset="0"/>
                    </a:rPr>
                    <a:t>Artifacts</a:t>
                  </a:r>
                </a:p>
              </p:txBody>
            </p:sp>
            <p:sp>
              <p:nvSpPr>
                <p:cNvPr id="148" name="五边形 147"/>
                <p:cNvSpPr/>
                <p:nvPr/>
              </p:nvSpPr>
              <p:spPr>
                <a:xfrm>
                  <a:off x="8924773" y="4036712"/>
                  <a:ext cx="554878" cy="2184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a:solidFill>
                        <a:srgbClr val="FFFF99"/>
                      </a:solidFill>
                      <a:latin typeface="Arial" panose="020B0604020202020204" pitchFamily="34" charset="0"/>
                      <a:cs typeface="Arial" panose="020B0604020202020204" pitchFamily="34" charset="0"/>
                    </a:rPr>
                    <a:t>Reusable</a:t>
                  </a:r>
                </a:p>
                <a:p>
                  <a:pPr algn="ctr"/>
                  <a:r>
                    <a:rPr lang="en-US" sz="400">
                      <a:solidFill>
                        <a:srgbClr val="FFFF99"/>
                      </a:solidFill>
                      <a:latin typeface="Arial" panose="020B0604020202020204" pitchFamily="34" charset="0"/>
                      <a:cs typeface="Arial" panose="020B0604020202020204" pitchFamily="34" charset="0"/>
                    </a:rPr>
                    <a:t>Artifacts</a:t>
                  </a:r>
                </a:p>
              </p:txBody>
            </p:sp>
            <p:sp>
              <p:nvSpPr>
                <p:cNvPr id="150" name="五边形 149"/>
                <p:cNvSpPr/>
                <p:nvPr/>
              </p:nvSpPr>
              <p:spPr>
                <a:xfrm>
                  <a:off x="10458035" y="4146686"/>
                  <a:ext cx="495915" cy="42910"/>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1" name="空心弧 150"/>
                <p:cNvSpPr/>
                <p:nvPr/>
              </p:nvSpPr>
              <p:spPr>
                <a:xfrm>
                  <a:off x="6824438" y="3661116"/>
                  <a:ext cx="3261572" cy="559394"/>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2" name="五边形 151"/>
                <p:cNvSpPr/>
                <p:nvPr/>
              </p:nvSpPr>
              <p:spPr>
                <a:xfrm rot="5400000">
                  <a:off x="6841833" y="3926602"/>
                  <a:ext cx="29455" cy="53874"/>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black"/>
                    </a:solidFill>
                    <a:latin typeface="Arial" panose="020B0604020202020204" pitchFamily="34" charset="0"/>
                    <a:cs typeface="Arial" panose="020B0604020202020204" pitchFamily="34" charset="0"/>
                  </a:endParaRPr>
                </a:p>
              </p:txBody>
            </p:sp>
            <p:sp>
              <p:nvSpPr>
                <p:cNvPr id="153" name="五边形 152"/>
                <p:cNvSpPr/>
                <p:nvPr/>
              </p:nvSpPr>
              <p:spPr>
                <a:xfrm rot="10800000">
                  <a:off x="8297542" y="3661116"/>
                  <a:ext cx="325789" cy="2987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black"/>
                    </a:solidFill>
                    <a:latin typeface="Arial" panose="020B0604020202020204" pitchFamily="34" charset="0"/>
                    <a:cs typeface="Arial" panose="020B0604020202020204" pitchFamily="34" charset="0"/>
                  </a:endParaRPr>
                </a:p>
              </p:txBody>
            </p:sp>
            <p:sp>
              <p:nvSpPr>
                <p:cNvPr id="154" name="圆角矩形 153"/>
                <p:cNvSpPr/>
                <p:nvPr/>
              </p:nvSpPr>
              <p:spPr>
                <a:xfrm>
                  <a:off x="6336446" y="3945299"/>
                  <a:ext cx="994850" cy="392119"/>
                </a:xfrm>
                <a:prstGeom prst="roundRect">
                  <a:avLst/>
                </a:prstGeom>
                <a:solidFill>
                  <a:srgbClr val="7F775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rgbClr val="FFFF99"/>
                      </a:solidFill>
                      <a:latin typeface="Arial" panose="020B0604020202020204" pitchFamily="34" charset="0"/>
                      <a:cs typeface="Arial" panose="020B0604020202020204" pitchFamily="34" charset="0"/>
                    </a:rPr>
                    <a:t>。。。。</a:t>
                  </a:r>
                  <a:r>
                    <a:rPr lang="en-US" altLang="zh-CN" sz="1100" b="1" i="1">
                      <a:solidFill>
                        <a:srgbClr val="FFFF99"/>
                      </a:solidFill>
                      <a:latin typeface="Arial" panose="020B0604020202020204" pitchFamily="34" charset="0"/>
                      <a:cs typeface="Arial" panose="020B0604020202020204" pitchFamily="34" charset="0"/>
                    </a:rPr>
                    <a:t>k</a:t>
                  </a:r>
                  <a:endParaRPr lang="en-US" sz="1100" b="1" i="1">
                    <a:solidFill>
                      <a:srgbClr val="FFFF99"/>
                    </a:solidFill>
                    <a:latin typeface="Arial" panose="020B0604020202020204" pitchFamily="34" charset="0"/>
                    <a:cs typeface="Arial" panose="020B0604020202020204" pitchFamily="34" charset="0"/>
                  </a:endParaRPr>
                </a:p>
              </p:txBody>
            </p:sp>
            <p:sp>
              <p:nvSpPr>
                <p:cNvPr id="155" name="矩形 154"/>
                <p:cNvSpPr/>
                <p:nvPr/>
              </p:nvSpPr>
              <p:spPr>
                <a:xfrm rot="16200000">
                  <a:off x="11128557" y="3764199"/>
                  <a:ext cx="335822" cy="724693"/>
                </a:xfrm>
                <a:prstGeom prst="rect">
                  <a:avLst/>
                </a:prstGeom>
                <a:noFill/>
                <a:ln>
                  <a:noFill/>
                </a:ln>
                <a:scene3d>
                  <a:camera prst="orthographicFront">
                    <a:rot lat="0" lon="0" rev="0"/>
                  </a:camera>
                  <a:lightRig rig="balanced" dir="t">
                    <a:rot lat="0" lon="0" rev="8700000"/>
                  </a:lightRig>
                </a:scene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050" b="1">
                      <a:solidFill>
                        <a:prstClr val="black"/>
                      </a:solidFill>
                      <a:latin typeface="Arial" panose="020B0604020202020204" pitchFamily="34" charset="0"/>
                      <a:cs typeface="Arial" panose="020B0604020202020204" pitchFamily="34" charset="0"/>
                    </a:rPr>
                    <a:t>Software Products</a:t>
                  </a:r>
                </a:p>
              </p:txBody>
            </p:sp>
          </p:grpSp>
          <p:sp>
            <p:nvSpPr>
              <p:cNvPr id="224" name="椭圆 223"/>
              <p:cNvSpPr/>
              <p:nvPr/>
            </p:nvSpPr>
            <p:spPr>
              <a:xfrm>
                <a:off x="4959413" y="3387647"/>
                <a:ext cx="110300" cy="10303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直接连接符 245"/>
              <p:cNvCxnSpPr>
                <a:stCxn id="224" idx="0"/>
                <a:endCxn id="66" idx="1"/>
              </p:cNvCxnSpPr>
              <p:nvPr/>
            </p:nvCxnSpPr>
            <p:spPr>
              <a:xfrm flipV="1">
                <a:off x="5014563" y="2309417"/>
                <a:ext cx="1410569" cy="10782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24" idx="7"/>
                <a:endCxn id="40" idx="1"/>
              </p:cNvCxnSpPr>
              <p:nvPr/>
            </p:nvCxnSpPr>
            <p:spPr>
              <a:xfrm flipV="1">
                <a:off x="5053560" y="3255515"/>
                <a:ext cx="1313272" cy="1472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24" idx="1"/>
                <a:endCxn id="154" idx="1"/>
              </p:cNvCxnSpPr>
              <p:nvPr/>
            </p:nvCxnSpPr>
            <p:spPr>
              <a:xfrm>
                <a:off x="4975566" y="3402736"/>
                <a:ext cx="1363809" cy="5155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224" idx="4"/>
                <a:endCxn id="135" idx="1"/>
              </p:cNvCxnSpPr>
              <p:nvPr/>
            </p:nvCxnSpPr>
            <p:spPr>
              <a:xfrm>
                <a:off x="5014563" y="3490678"/>
                <a:ext cx="1414434" cy="12832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985346" y="3463875"/>
                <a:ext cx="1029652" cy="2130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flipV="1">
                <a:off x="5024517" y="1514192"/>
                <a:ext cx="1299938" cy="18714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rot="20665241">
                <a:off x="9354923" y="1078760"/>
                <a:ext cx="1176736" cy="493648"/>
              </a:xfrm>
              <a:prstGeom prst="roundRect">
                <a:avLst/>
              </a:prstGeom>
              <a:solidFill>
                <a:srgbClr val="928A6B"/>
              </a:solidFill>
              <a:ln>
                <a:noFill/>
              </a:ln>
              <a:scene3d>
                <a:camera prst="orthographicFront">
                  <a:rot lat="0" lon="0" rev="0"/>
                </a:camera>
                <a:lightRig rig="balanced" dir="t">
                  <a:rot lat="0" lon="0" rev="8700000"/>
                </a:lightRig>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FFFF99"/>
                    </a:solidFill>
                    <a:latin typeface="Arial" panose="020B0604020202020204" pitchFamily="34" charset="0"/>
                    <a:cs typeface="Arial" panose="020B0604020202020204" pitchFamily="34" charset="0"/>
                  </a:rPr>
                  <a:t>Intensive Development</a:t>
                </a:r>
                <a:endParaRPr lang="en-US" sz="1100" b="1">
                  <a:solidFill>
                    <a:srgbClr val="FFFF99"/>
                  </a:solidFill>
                  <a:latin typeface="Arial" panose="020B0604020202020204" pitchFamily="34" charset="0"/>
                  <a:cs typeface="Arial" panose="020B0604020202020204" pitchFamily="34" charset="0"/>
                </a:endParaRPr>
              </a:p>
            </p:txBody>
          </p:sp>
        </p:grpSp>
        <p:sp>
          <p:nvSpPr>
            <p:cNvPr id="325" name="椭圆 324"/>
            <p:cNvSpPr/>
            <p:nvPr/>
          </p:nvSpPr>
          <p:spPr>
            <a:xfrm>
              <a:off x="4196256" y="1713027"/>
              <a:ext cx="4366306" cy="4091019"/>
            </a:xfrm>
            <a:prstGeom prst="ellipse">
              <a:avLst/>
            </a:prstGeom>
            <a:solidFill>
              <a:schemeClr val="accent6">
                <a:lumMod val="20000"/>
                <a:lumOff val="80000"/>
                <a:alpha val="43922"/>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矩形 367"/>
            <p:cNvSpPr/>
            <p:nvPr/>
          </p:nvSpPr>
          <p:spPr>
            <a:xfrm>
              <a:off x="5604156" y="1626580"/>
              <a:ext cx="5911262" cy="4075704"/>
            </a:xfrm>
            <a:prstGeom prst="rect">
              <a:avLst/>
            </a:prstGeom>
            <a:solidFill>
              <a:srgbClr val="E1EEE9">
                <a:alpha val="10196"/>
              </a:srgbClr>
            </a:solidFill>
            <a:ln>
              <a:noFill/>
            </a:ln>
            <a:effectLst/>
            <a:scene3d>
              <a:camera prst="perspectiveLeft"/>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C38BE5F-89F2-4E94-8213-C3C97B7B8AFD}"/>
              </a:ext>
            </a:extLst>
          </p:cNvPr>
          <p:cNvSpPr txBox="1"/>
          <p:nvPr/>
        </p:nvSpPr>
        <p:spPr>
          <a:xfrm>
            <a:off x="736559" y="5747279"/>
            <a:ext cx="8624782" cy="830997"/>
          </a:xfrm>
          <a:prstGeom prst="rect">
            <a:avLst/>
          </a:prstGeom>
          <a:noFill/>
        </p:spPr>
        <p:txBody>
          <a:bodyPr wrap="square" rtlCol="0">
            <a:spAutoFit/>
          </a:bodyPr>
          <a:lstStyle/>
          <a:p>
            <a:pPr algn="ctr"/>
            <a:r>
              <a:rPr lang="en-US" altLang="zh-CN" sz="2400" b="1" u="sng" dirty="0">
                <a:effectLst>
                  <a:outerShdw blurRad="38100" dist="38100" dir="2700000" algn="tl">
                    <a:srgbClr val="000000">
                      <a:alpha val="43137"/>
                    </a:srgbClr>
                  </a:outerShdw>
                </a:effectLst>
              </a:rPr>
              <a:t>Fig. Low-Code /No-code Development Platforms &amp;</a:t>
            </a:r>
          </a:p>
          <a:p>
            <a:pPr algn="ctr"/>
            <a:r>
              <a:rPr lang="en-US" sz="2400" b="1" u="sng" dirty="0">
                <a:effectLst>
                  <a:outerShdw blurRad="38100" dist="38100" dir="2700000" algn="tl">
                    <a:srgbClr val="000000">
                      <a:alpha val="43137"/>
                    </a:srgbClr>
                  </a:outerShdw>
                </a:effectLst>
              </a:rPr>
              <a:t>Software Product Lines</a:t>
            </a:r>
            <a:endParaRPr lang="LID4096" sz="2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893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a:xfrm>
            <a:off x="1779630" y="689650"/>
            <a:ext cx="9925665" cy="808713"/>
          </a:xfrm>
        </p:spPr>
        <p:txBody>
          <a:bodyPr>
            <a:normAutofit fontScale="90000"/>
          </a:bodyPr>
          <a:lstStyle/>
          <a:p>
            <a:r>
              <a:rPr lang="en-US" altLang="zh-CN" b="1" dirty="0">
                <a:solidFill>
                  <a:srgbClr val="C00000"/>
                </a:solidFill>
              </a:rPr>
              <a:t>Software Product Lines /</a:t>
            </a:r>
            <a:r>
              <a:rPr lang="zh-CN" altLang="en-US" b="1" dirty="0">
                <a:solidFill>
                  <a:srgbClr val="C00000"/>
                </a:solidFill>
              </a:rPr>
              <a:t> </a:t>
            </a:r>
            <a:r>
              <a:rPr lang="en-US" altLang="zh-CN" b="1" dirty="0">
                <a:solidFill>
                  <a:srgbClr val="C00000"/>
                </a:solidFill>
              </a:rPr>
              <a:t>Low-Code Platforms</a:t>
            </a:r>
            <a:endParaRPr lang="en-US" b="1" dirty="0">
              <a:solidFill>
                <a:srgbClr val="C00000"/>
              </a:solidFill>
            </a:endParaRPr>
          </a:p>
        </p:txBody>
      </p:sp>
      <p:sp>
        <p:nvSpPr>
          <p:cNvPr id="3" name="灯片编号占位符 2"/>
          <p:cNvSpPr>
            <a:spLocks noGrp="1"/>
          </p:cNvSpPr>
          <p:nvPr>
            <p:ph type="sldNum" sz="quarter" idx="12"/>
          </p:nvPr>
        </p:nvSpPr>
        <p:spPr/>
        <p:txBody>
          <a:bodyPr/>
          <a:lstStyle/>
          <a:p>
            <a:pPr>
              <a:defRPr/>
            </a:pPr>
            <a:fld id="{02510DAB-5154-4C41-A190-A44B52E15401}" type="slidenum">
              <a:rPr lang="en-US" altLang="zh-CN" smtClean="0"/>
              <a:pPr>
                <a:defRPr/>
              </a:pPr>
              <a:t>26</a:t>
            </a:fld>
            <a:endParaRPr lang="en-US" altLang="zh-CN"/>
          </a:p>
        </p:txBody>
      </p:sp>
      <p:grpSp>
        <p:nvGrpSpPr>
          <p:cNvPr id="2" name="组合 1"/>
          <p:cNvGrpSpPr/>
          <p:nvPr/>
        </p:nvGrpSpPr>
        <p:grpSpPr>
          <a:xfrm>
            <a:off x="1625084" y="1321591"/>
            <a:ext cx="9925665" cy="5298284"/>
            <a:chOff x="1324458" y="1578078"/>
            <a:chExt cx="9925665" cy="4793225"/>
          </a:xfrm>
        </p:grpSpPr>
        <p:sp>
          <p:nvSpPr>
            <p:cNvPr id="103" name="矩形 102"/>
            <p:cNvSpPr/>
            <p:nvPr/>
          </p:nvSpPr>
          <p:spPr>
            <a:xfrm>
              <a:off x="1324458" y="1578078"/>
              <a:ext cx="9925665" cy="4793225"/>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组合 101"/>
            <p:cNvGrpSpPr/>
            <p:nvPr/>
          </p:nvGrpSpPr>
          <p:grpSpPr>
            <a:xfrm>
              <a:off x="1534806" y="1828800"/>
              <a:ext cx="9474589" cy="4178622"/>
              <a:chOff x="1078633" y="1873045"/>
              <a:chExt cx="9474589" cy="4178622"/>
            </a:xfrm>
          </p:grpSpPr>
          <p:grpSp>
            <p:nvGrpSpPr>
              <p:cNvPr id="5" name="组合 4"/>
              <p:cNvGrpSpPr/>
              <p:nvPr/>
            </p:nvGrpSpPr>
            <p:grpSpPr>
              <a:xfrm>
                <a:off x="2443588" y="1873045"/>
                <a:ext cx="7477099" cy="1090305"/>
                <a:chOff x="1459506" y="1730830"/>
                <a:chExt cx="9633403" cy="3310762"/>
              </a:xfrm>
            </p:grpSpPr>
            <p:grpSp>
              <p:nvGrpSpPr>
                <p:cNvPr id="76" name="组合 75"/>
                <p:cNvGrpSpPr/>
                <p:nvPr/>
              </p:nvGrpSpPr>
              <p:grpSpPr>
                <a:xfrm>
                  <a:off x="1459506" y="1730830"/>
                  <a:ext cx="9633403" cy="3310762"/>
                  <a:chOff x="1001203" y="2838001"/>
                  <a:chExt cx="10556690" cy="2933751"/>
                </a:xfrm>
              </p:grpSpPr>
              <p:sp>
                <p:nvSpPr>
                  <p:cNvPr id="80" name="圆角矩形 79"/>
                  <p:cNvSpPr/>
                  <p:nvPr/>
                </p:nvSpPr>
                <p:spPr>
                  <a:xfrm>
                    <a:off x="5224368" y="3555666"/>
                    <a:ext cx="2191731" cy="2216086"/>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a:solidFill>
                          <a:srgbClr val="FFFF99"/>
                        </a:solidFill>
                      </a:rPr>
                      <a:t>Domain </a:t>
                    </a:r>
                  </a:p>
                  <a:p>
                    <a:pPr algn="ctr" defTabSz="342900"/>
                    <a:r>
                      <a:rPr lang="en-US" sz="1200">
                        <a:solidFill>
                          <a:srgbClr val="FFFF99"/>
                        </a:solidFill>
                      </a:rPr>
                      <a:t>Resources Management</a:t>
                    </a:r>
                  </a:p>
                </p:txBody>
              </p:sp>
              <p:sp>
                <p:nvSpPr>
                  <p:cNvPr id="81" name="五边形 80"/>
                  <p:cNvSpPr/>
                  <p:nvPr/>
                </p:nvSpPr>
                <p:spPr>
                  <a:xfrm>
                    <a:off x="1001203" y="4036252"/>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2" name="五边形 81"/>
                  <p:cNvSpPr/>
                  <p:nvPr/>
                </p:nvSpPr>
                <p:spPr>
                  <a:xfrm>
                    <a:off x="1007478" y="4359815"/>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3" name="五边形 82"/>
                  <p:cNvSpPr/>
                  <p:nvPr/>
                </p:nvSpPr>
                <p:spPr>
                  <a:xfrm>
                    <a:off x="1027820" y="4977597"/>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4" name="五边形 83"/>
                  <p:cNvSpPr/>
                  <p:nvPr/>
                </p:nvSpPr>
                <p:spPr>
                  <a:xfrm>
                    <a:off x="10528868" y="3943781"/>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5" name="五边形 84"/>
                  <p:cNvSpPr/>
                  <p:nvPr/>
                </p:nvSpPr>
                <p:spPr>
                  <a:xfrm>
                    <a:off x="10535143" y="4267344"/>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6" name="五边形 85"/>
                  <p:cNvSpPr/>
                  <p:nvPr/>
                </p:nvSpPr>
                <p:spPr>
                  <a:xfrm>
                    <a:off x="10555486" y="4885127"/>
                    <a:ext cx="1002407" cy="154549"/>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87" name="五边形 86"/>
                  <p:cNvSpPr/>
                  <p:nvPr/>
                </p:nvSpPr>
                <p:spPr>
                  <a:xfrm>
                    <a:off x="4204604" y="4203805"/>
                    <a:ext cx="1234718" cy="786796"/>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a:solidFill>
                          <a:srgbClr val="FFFF99"/>
                        </a:solidFill>
                      </a:rPr>
                      <a:t>Reusable</a:t>
                    </a:r>
                  </a:p>
                  <a:p>
                    <a:pPr algn="ctr" defTabSz="342900"/>
                    <a:r>
                      <a:rPr lang="en-US" sz="900">
                        <a:solidFill>
                          <a:srgbClr val="FFFF99"/>
                        </a:solidFill>
                      </a:rPr>
                      <a:t>Artifacts</a:t>
                    </a:r>
                  </a:p>
                </p:txBody>
              </p:sp>
              <p:sp>
                <p:nvSpPr>
                  <p:cNvPr id="88" name="五边形 87"/>
                  <p:cNvSpPr/>
                  <p:nvPr/>
                </p:nvSpPr>
                <p:spPr>
                  <a:xfrm>
                    <a:off x="7389483" y="4190801"/>
                    <a:ext cx="1234718" cy="786796"/>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a:solidFill>
                          <a:srgbClr val="FFFF99"/>
                        </a:solidFill>
                      </a:rPr>
                      <a:t>Reusable</a:t>
                    </a:r>
                  </a:p>
                  <a:p>
                    <a:pPr algn="ctr" defTabSz="342900"/>
                    <a:r>
                      <a:rPr lang="en-US" sz="900">
                        <a:solidFill>
                          <a:srgbClr val="FFFF99"/>
                        </a:solidFill>
                      </a:rPr>
                      <a:t>Artifacts</a:t>
                    </a:r>
                  </a:p>
                </p:txBody>
              </p:sp>
              <p:sp>
                <p:nvSpPr>
                  <p:cNvPr id="90" name="矩形 89"/>
                  <p:cNvSpPr/>
                  <p:nvPr/>
                </p:nvSpPr>
                <p:spPr>
                  <a:xfrm>
                    <a:off x="10541418" y="3056882"/>
                    <a:ext cx="1002407" cy="72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050">
                        <a:solidFill>
                          <a:prstClr val="black"/>
                        </a:solidFill>
                      </a:rPr>
                      <a:t>New</a:t>
                    </a:r>
                  </a:p>
                  <a:p>
                    <a:pPr algn="ctr" defTabSz="342900"/>
                    <a:r>
                      <a:rPr lang="en-US" sz="1050">
                        <a:solidFill>
                          <a:prstClr val="black"/>
                        </a:solidFill>
                      </a:rPr>
                      <a:t>Systems</a:t>
                    </a:r>
                  </a:p>
                </p:txBody>
              </p:sp>
              <p:sp>
                <p:nvSpPr>
                  <p:cNvPr id="91" name="五边形 90"/>
                  <p:cNvSpPr/>
                  <p:nvPr/>
                </p:nvSpPr>
                <p:spPr>
                  <a:xfrm>
                    <a:off x="1019198" y="4652085"/>
                    <a:ext cx="1002407" cy="15454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2" name="五边形 91"/>
                  <p:cNvSpPr/>
                  <p:nvPr/>
                </p:nvSpPr>
                <p:spPr>
                  <a:xfrm>
                    <a:off x="10528083" y="4586897"/>
                    <a:ext cx="1002407" cy="154549"/>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4" name="空心弧 93"/>
                  <p:cNvSpPr/>
                  <p:nvPr/>
                </p:nvSpPr>
                <p:spPr>
                  <a:xfrm>
                    <a:off x="3012776" y="2838001"/>
                    <a:ext cx="6592711" cy="2014793"/>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95" name="五边形 94"/>
                  <p:cNvSpPr/>
                  <p:nvPr/>
                </p:nvSpPr>
                <p:spPr>
                  <a:xfrm rot="5400000">
                    <a:off x="3024666" y="3836782"/>
                    <a:ext cx="106091" cy="10889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sp>
                <p:nvSpPr>
                  <p:cNvPr id="79" name="圆角矩形 78"/>
                  <p:cNvSpPr/>
                  <p:nvPr/>
                </p:nvSpPr>
                <p:spPr>
                  <a:xfrm>
                    <a:off x="8391889" y="3555665"/>
                    <a:ext cx="2322149" cy="1968957"/>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a:solidFill>
                          <a:srgbClr val="FFFF99"/>
                        </a:solidFill>
                      </a:rPr>
                      <a:t>Intensive</a:t>
                    </a:r>
                  </a:p>
                  <a:p>
                    <a:pPr algn="ctr" defTabSz="342900"/>
                    <a:r>
                      <a:rPr lang="en-US" sz="1200">
                        <a:solidFill>
                          <a:srgbClr val="FFFF99"/>
                        </a:solidFill>
                      </a:rPr>
                      <a:t> Software Development</a:t>
                    </a:r>
                  </a:p>
                </p:txBody>
              </p:sp>
              <p:sp>
                <p:nvSpPr>
                  <p:cNvPr id="78" name="圆角矩形 77"/>
                  <p:cNvSpPr/>
                  <p:nvPr/>
                </p:nvSpPr>
                <p:spPr>
                  <a:xfrm>
                    <a:off x="2016159" y="3477716"/>
                    <a:ext cx="2191732" cy="1974411"/>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200">
                        <a:solidFill>
                          <a:srgbClr val="FFFF99"/>
                        </a:solidFill>
                      </a:rPr>
                      <a:t>Software Data Mining</a:t>
                    </a:r>
                  </a:p>
                </p:txBody>
              </p:sp>
            </p:grpSp>
            <p:sp>
              <p:nvSpPr>
                <p:cNvPr id="77" name="五边形 76"/>
                <p:cNvSpPr/>
                <p:nvPr/>
              </p:nvSpPr>
              <p:spPr>
                <a:xfrm rot="10800000">
                  <a:off x="6012349" y="1730830"/>
                  <a:ext cx="600931" cy="121417"/>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900">
                    <a:solidFill>
                      <a:prstClr val="black"/>
                    </a:solidFill>
                  </a:endParaRPr>
                </a:p>
              </p:txBody>
            </p:sp>
          </p:grpSp>
          <p:grpSp>
            <p:nvGrpSpPr>
              <p:cNvPr id="6" name="组合 5"/>
              <p:cNvGrpSpPr/>
              <p:nvPr/>
            </p:nvGrpSpPr>
            <p:grpSpPr>
              <a:xfrm>
                <a:off x="2380548" y="3273547"/>
                <a:ext cx="8172674" cy="2778120"/>
                <a:chOff x="1169894" y="2636380"/>
                <a:chExt cx="10352951" cy="3459204"/>
              </a:xfrm>
            </p:grpSpPr>
            <p:grpSp>
              <p:nvGrpSpPr>
                <p:cNvPr id="10" name="组合 9"/>
                <p:cNvGrpSpPr/>
                <p:nvPr/>
              </p:nvGrpSpPr>
              <p:grpSpPr>
                <a:xfrm>
                  <a:off x="4841257" y="2644544"/>
                  <a:ext cx="2363056" cy="1513186"/>
                  <a:chOff x="6985537" y="2709595"/>
                  <a:chExt cx="3816350" cy="2346482"/>
                </a:xfrm>
              </p:grpSpPr>
              <p:pic>
                <p:nvPicPr>
                  <p:cNvPr id="74" name="Picture 41"/>
                  <p:cNvPicPr>
                    <a:picLocks noChangeAspect="1" noChangeArrowheads="1"/>
                  </p:cNvPicPr>
                  <p:nvPr/>
                </p:nvPicPr>
                <p:blipFill>
                  <a:blip r:embed="rId3"/>
                  <a:srcRect/>
                  <a:stretch>
                    <a:fillRect/>
                  </a:stretch>
                </p:blipFill>
                <p:spPr bwMode="auto">
                  <a:xfrm>
                    <a:off x="6985537" y="3129109"/>
                    <a:ext cx="3816350" cy="1926968"/>
                  </a:xfrm>
                  <a:prstGeom prst="rect">
                    <a:avLst/>
                  </a:prstGeom>
                  <a:solidFill>
                    <a:srgbClr val="EAEAEA"/>
                  </a:solidFill>
                  <a:ln w="285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5" name="Rectangle 44"/>
                  <p:cNvSpPr>
                    <a:spLocks noChangeArrowheads="1"/>
                  </p:cNvSpPr>
                  <p:nvPr/>
                </p:nvSpPr>
                <p:spPr bwMode="auto">
                  <a:xfrm>
                    <a:off x="6985537" y="2709595"/>
                    <a:ext cx="3814762" cy="373368"/>
                  </a:xfrm>
                  <a:prstGeom prst="rect">
                    <a:avLst/>
                  </a:prstGeom>
                  <a:solidFill>
                    <a:srgbClr val="FF0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342900"/>
                    <a:r>
                      <a:rPr lang="en-US" altLang="zh-CN" sz="1200" b="1">
                        <a:solidFill>
                          <a:prstClr val="white"/>
                        </a:solidFill>
                        <a:latin typeface="Times New Roman" pitchFamily="18" charset="0"/>
                      </a:rPr>
                      <a:t>Organization Model</a:t>
                    </a:r>
                  </a:p>
                </p:txBody>
              </p:sp>
            </p:grpSp>
            <p:sp>
              <p:nvSpPr>
                <p:cNvPr id="11" name="AutoShape 47"/>
                <p:cNvSpPr>
                  <a:spLocks noChangeArrowheads="1"/>
                </p:cNvSpPr>
                <p:nvPr/>
              </p:nvSpPr>
              <p:spPr bwMode="auto">
                <a:xfrm flipH="1">
                  <a:off x="8233915" y="4955340"/>
                  <a:ext cx="1189630" cy="231416"/>
                </a:xfrm>
                <a:prstGeom prst="leftArrow">
                  <a:avLst>
                    <a:gd name="adj1" fmla="val 50000"/>
                    <a:gd name="adj2" fmla="val 0"/>
                  </a:avLst>
                </a:prstGeom>
                <a:solidFill>
                  <a:srgbClr val="B2B2B2"/>
                </a:solidFill>
                <a:ln w="12700" cap="sq">
                  <a:solidFill>
                    <a:schemeClr val="tx1">
                      <a:lumMod val="50000"/>
                      <a:lumOff val="50000"/>
                    </a:schemeClr>
                  </a:solidFill>
                  <a:miter lim="800000"/>
                  <a:headEnd type="none" w="sm" len="sm"/>
                  <a:tailEnd type="none" w="sm" len="sm"/>
                </a:ln>
                <a:effectLst>
                  <a:prstShdw prst="shdw17" dist="17961" dir="2700000">
                    <a:srgbClr val="000000">
                      <a:alpha val="50000"/>
                    </a:srgbClr>
                  </a:prstShdw>
                </a:effectLst>
              </p:spPr>
              <p:txBody>
                <a:bodyPr wrap="none" anchor="ctr"/>
                <a:lstStyle/>
                <a:p>
                  <a:pPr defTabSz="342900"/>
                  <a:endParaRPr lang="zh-CN" altLang="en-US">
                    <a:solidFill>
                      <a:prstClr val="black"/>
                    </a:solidFill>
                  </a:endParaRPr>
                </a:p>
              </p:txBody>
            </p:sp>
            <p:sp>
              <p:nvSpPr>
                <p:cNvPr id="12" name="圆角右箭头 11"/>
                <p:cNvSpPr/>
                <p:nvPr/>
              </p:nvSpPr>
              <p:spPr>
                <a:xfrm flipH="1">
                  <a:off x="9151832" y="3371098"/>
                  <a:ext cx="1450906" cy="963220"/>
                </a:xfrm>
                <a:prstGeom prst="bentArrow">
                  <a:avLst>
                    <a:gd name="adj1" fmla="val 14425"/>
                    <a:gd name="adj2" fmla="val 16003"/>
                    <a:gd name="adj3" fmla="val 0"/>
                    <a:gd name="adj4" fmla="val 5648"/>
                  </a:avLst>
                </a:prstGeom>
                <a:solidFill>
                  <a:schemeClr val="bg1">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black"/>
                    </a:solidFill>
                  </a:endParaRPr>
                </a:p>
              </p:txBody>
            </p:sp>
            <p:grpSp>
              <p:nvGrpSpPr>
                <p:cNvPr id="13" name="Group 43"/>
                <p:cNvGrpSpPr>
                  <a:grpSpLocks/>
                </p:cNvGrpSpPr>
                <p:nvPr/>
              </p:nvGrpSpPr>
              <p:grpSpPr bwMode="auto">
                <a:xfrm>
                  <a:off x="6642664" y="4416046"/>
                  <a:ext cx="1910572" cy="1679538"/>
                  <a:chOff x="3198" y="2568"/>
                  <a:chExt cx="771" cy="1089"/>
                </a:xfrm>
                <a:scene3d>
                  <a:camera prst="orthographicFront">
                    <a:rot lat="0" lon="0" rev="0"/>
                  </a:camera>
                  <a:lightRig rig="brightRoom" dir="t">
                    <a:rot lat="0" lon="0" rev="600000"/>
                  </a:lightRig>
                </a:scene3d>
              </p:grpSpPr>
              <p:pic>
                <p:nvPicPr>
                  <p:cNvPr id="67" name="Picture 42" descr="j0292020"/>
                  <p:cNvPicPr>
                    <a:picLocks noChangeAspect="1" noChangeArrowheads="1"/>
                  </p:cNvPicPr>
                  <p:nvPr/>
                </p:nvPicPr>
                <p:blipFill>
                  <a:blip r:embed="rId4"/>
                  <a:srcRect/>
                  <a:stretch>
                    <a:fillRect/>
                  </a:stretch>
                </p:blipFill>
                <p:spPr bwMode="auto">
                  <a:xfrm>
                    <a:off x="3198" y="2568"/>
                    <a:ext cx="771" cy="731"/>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nvGrpSpPr>
                  <p:cNvPr id="68" name="Group 41"/>
                  <p:cNvGrpSpPr>
                    <a:grpSpLocks/>
                  </p:cNvGrpSpPr>
                  <p:nvPr/>
                </p:nvGrpSpPr>
                <p:grpSpPr bwMode="auto">
                  <a:xfrm>
                    <a:off x="3198" y="2886"/>
                    <a:ext cx="755" cy="771"/>
                    <a:chOff x="3198" y="2886"/>
                    <a:chExt cx="755" cy="771"/>
                  </a:xfrm>
                </p:grpSpPr>
                <p:pic>
                  <p:nvPicPr>
                    <p:cNvPr id="69" name="Picture 36" descr="j0195384"/>
                    <p:cNvPicPr>
                      <a:picLocks noChangeAspect="1" noChangeArrowheads="1"/>
                    </p:cNvPicPr>
                    <p:nvPr/>
                  </p:nvPicPr>
                  <p:blipFill>
                    <a:blip r:embed="rId5"/>
                    <a:srcRect/>
                    <a:stretch>
                      <a:fillRect/>
                    </a:stretch>
                  </p:blipFill>
                  <p:spPr bwMode="auto">
                    <a:xfrm flipH="1">
                      <a:off x="3198" y="2886"/>
                      <a:ext cx="755" cy="771"/>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nvGrpSpPr>
                    <p:cNvPr id="70" name="Group 4"/>
                    <p:cNvGrpSpPr>
                      <a:grpSpLocks/>
                    </p:cNvGrpSpPr>
                    <p:nvPr/>
                  </p:nvGrpSpPr>
                  <p:grpSpPr bwMode="auto">
                    <a:xfrm>
                      <a:off x="3606" y="2976"/>
                      <a:ext cx="181" cy="227"/>
                      <a:chOff x="249" y="981"/>
                      <a:chExt cx="4257" cy="2864"/>
                    </a:xfrm>
                  </p:grpSpPr>
                  <p:pic>
                    <p:nvPicPr>
                      <p:cNvPr id="71"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pic>
                    <p:nvPicPr>
                      <p:cNvPr id="72" name="Picture 6"/>
                      <p:cNvPicPr>
                        <a:picLocks noChangeAspect="1" noChangeArrowheads="1"/>
                      </p:cNvPicPr>
                      <p:nvPr/>
                    </p:nvPicPr>
                    <p:blipFill>
                      <a:blip r:embed="rId7"/>
                      <a:srcRect/>
                      <a:stretch>
                        <a:fillRect/>
                      </a:stretch>
                    </p:blipFill>
                    <p:spPr bwMode="auto">
                      <a:xfrm>
                        <a:off x="453" y="1389"/>
                        <a:ext cx="794" cy="810"/>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pic>
                    <p:nvPicPr>
                      <p:cNvPr id="73" name="Picture 7"/>
                      <p:cNvPicPr>
                        <a:picLocks noChangeAspect="1" noChangeArrowheads="1"/>
                      </p:cNvPicPr>
                      <p:nvPr/>
                    </p:nvPicPr>
                    <p:blipFill>
                      <a:blip r:embed="rId8"/>
                      <a:srcRect/>
                      <a:stretch>
                        <a:fillRect/>
                      </a:stretch>
                    </p:blipFill>
                    <p:spPr bwMode="auto">
                      <a:xfrm>
                        <a:off x="1338" y="1519"/>
                        <a:ext cx="907" cy="550"/>
                      </a:xfrm>
                      <a:prstGeom prst="rect">
                        <a:avLst/>
                      </a:prstGeom>
                      <a:noFill/>
                      <a:ln w="34925">
                        <a:noFill/>
                        <a:miter lim="800000"/>
                        <a:headEnd/>
                        <a:tailEnd/>
                      </a:ln>
                      <a:effectLst>
                        <a:outerShdw blurRad="57785" dist="33020" dir="3180000" algn="ctr">
                          <a:srgbClr val="000000">
                            <a:alpha val="30000"/>
                          </a:srgbClr>
                        </a:outerShdw>
                      </a:effectLst>
                      <a:sp3d prstMaterial="metal">
                        <a:bevelT w="38100" h="57150" prst="angle"/>
                      </a:sp3d>
                    </p:spPr>
                  </p:pic>
                </p:grpSp>
              </p:grpSp>
            </p:grpSp>
            <p:grpSp>
              <p:nvGrpSpPr>
                <p:cNvPr id="14" name="组合 13"/>
                <p:cNvGrpSpPr/>
                <p:nvPr/>
              </p:nvGrpSpPr>
              <p:grpSpPr>
                <a:xfrm>
                  <a:off x="7518220" y="2636380"/>
                  <a:ext cx="2236555" cy="1498087"/>
                  <a:chOff x="5870803" y="1964651"/>
                  <a:chExt cx="2735262" cy="2303463"/>
                </a:xfrm>
                <a:scene3d>
                  <a:camera prst="orthographicFront">
                    <a:rot lat="0" lon="0" rev="0"/>
                  </a:camera>
                  <a:lightRig rig="balanced" dir="t">
                    <a:rot lat="0" lon="0" rev="8700000"/>
                  </a:lightRig>
                </a:scene3d>
              </p:grpSpPr>
              <p:sp>
                <p:nvSpPr>
                  <p:cNvPr id="65" name="Rectangle 44"/>
                  <p:cNvSpPr>
                    <a:spLocks noChangeArrowheads="1"/>
                  </p:cNvSpPr>
                  <p:nvPr/>
                </p:nvSpPr>
                <p:spPr bwMode="auto">
                  <a:xfrm>
                    <a:off x="5870803" y="1964651"/>
                    <a:ext cx="2733675" cy="307975"/>
                  </a:xfrm>
                  <a:prstGeom prst="rect">
                    <a:avLst/>
                  </a:prstGeom>
                  <a:solidFill>
                    <a:srgbClr val="0070C0"/>
                  </a:solidFill>
                  <a:ln w="9525">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defTabSz="342900"/>
                    <a:r>
                      <a:rPr lang="en-US" altLang="zh-CN" sz="1200" b="1">
                        <a:solidFill>
                          <a:srgbClr val="FEEC94"/>
                        </a:solidFill>
                        <a:latin typeface="Times New Roman" pitchFamily="18" charset="0"/>
                      </a:rPr>
                      <a:t>Operational Model</a:t>
                    </a:r>
                  </a:p>
                </p:txBody>
              </p:sp>
              <p:pic>
                <p:nvPicPr>
                  <p:cNvPr id="66" name="Picture 6"/>
                  <p:cNvPicPr>
                    <a:picLocks noChangeAspect="1" noChangeArrowheads="1"/>
                  </p:cNvPicPr>
                  <p:nvPr/>
                </p:nvPicPr>
                <p:blipFill>
                  <a:blip r:embed="rId9"/>
                  <a:srcRect/>
                  <a:stretch>
                    <a:fillRect/>
                  </a:stretch>
                </p:blipFill>
                <p:spPr bwMode="auto">
                  <a:xfrm>
                    <a:off x="5870803" y="2331364"/>
                    <a:ext cx="2735262" cy="1936750"/>
                  </a:xfrm>
                  <a:prstGeom prst="rect">
                    <a:avLst/>
                  </a:prstGeom>
                  <a:solidFill>
                    <a:schemeClr val="bg1">
                      <a:lumMod val="75000"/>
                    </a:schemeClr>
                  </a:solidFill>
                  <a:ln w="12700">
                    <a:noFill/>
                    <a:miter lim="800000"/>
                    <a:headEnd/>
                    <a:tailEnd/>
                  </a:ln>
                  <a:effectLst>
                    <a:outerShdw blurRad="44450" dist="27940" dir="5400000" algn="ctr">
                      <a:srgbClr val="000000">
                        <a:alpha val="32000"/>
                      </a:srgbClr>
                    </a:outerShdw>
                  </a:effectLst>
                  <a:sp3d>
                    <a:bevelT w="190500" h="38100"/>
                  </a:sp3d>
                </p:spPr>
              </p:pic>
            </p:grpSp>
            <p:grpSp>
              <p:nvGrpSpPr>
                <p:cNvPr id="15" name="组合 14"/>
                <p:cNvGrpSpPr/>
                <p:nvPr/>
              </p:nvGrpSpPr>
              <p:grpSpPr>
                <a:xfrm>
                  <a:off x="3782899" y="4493739"/>
                  <a:ext cx="2489561" cy="1589877"/>
                  <a:chOff x="486981" y="2762538"/>
                  <a:chExt cx="2230437" cy="1552559"/>
                </a:xfrm>
                <a:scene3d>
                  <a:camera prst="orthographicFront">
                    <a:rot lat="0" lon="0" rev="0"/>
                  </a:camera>
                  <a:lightRig rig="balanced" dir="t">
                    <a:rot lat="0" lon="0" rev="8700000"/>
                  </a:lightRig>
                </a:scene3d>
              </p:grpSpPr>
              <p:sp>
                <p:nvSpPr>
                  <p:cNvPr id="59" name="Rectangle 6"/>
                  <p:cNvSpPr>
                    <a:spLocks noChangeArrowheads="1"/>
                  </p:cNvSpPr>
                  <p:nvPr/>
                </p:nvSpPr>
                <p:spPr bwMode="auto">
                  <a:xfrm>
                    <a:off x="486981" y="2938750"/>
                    <a:ext cx="2230437" cy="1371600"/>
                  </a:xfrm>
                  <a:prstGeom prst="rect">
                    <a:avLst/>
                  </a:prstGeom>
                  <a:solidFill>
                    <a:srgbClr val="FFFFFF"/>
                  </a:solidFill>
                  <a:ln w="3175">
                    <a:noFill/>
                    <a:miter lim="800000"/>
                    <a:headEnd/>
                    <a:tailEnd/>
                  </a:ln>
                  <a:effectLst>
                    <a:outerShdw blurRad="44450" dist="27940" dir="5400000" algn="ctr">
                      <a:srgbClr val="000000">
                        <a:alpha val="32000"/>
                      </a:srgbClr>
                    </a:outerShdw>
                  </a:effectLst>
                  <a:sp3d>
                    <a:bevelT w="190500" h="38100"/>
                  </a:sp3d>
                </p:spPr>
                <p:txBody>
                  <a:bodyPr wrap="none" anchor="ctr"/>
                  <a:lstStyle/>
                  <a:p>
                    <a:pPr defTabSz="342900"/>
                    <a:endParaRPr lang="zh-CN" altLang="en-US">
                      <a:solidFill>
                        <a:prstClr val="black"/>
                      </a:solidFill>
                    </a:endParaRPr>
                  </a:p>
                </p:txBody>
              </p:sp>
              <p:sp>
                <p:nvSpPr>
                  <p:cNvPr id="60" name="Freeform 7" descr="Large grid"/>
                  <p:cNvSpPr>
                    <a:spLocks/>
                  </p:cNvSpPr>
                  <p:nvPr/>
                </p:nvSpPr>
                <p:spPr bwMode="auto">
                  <a:xfrm>
                    <a:off x="645731" y="3086388"/>
                    <a:ext cx="1692275" cy="1116012"/>
                  </a:xfrm>
                  <a:custGeom>
                    <a:avLst/>
                    <a:gdLst>
                      <a:gd name="T0" fmla="*/ 657634018 w 1160"/>
                      <a:gd name="T1" fmla="*/ 214985413 h 791"/>
                      <a:gd name="T2" fmla="*/ 268161376 w 1160"/>
                      <a:gd name="T3" fmla="*/ 451866382 h 791"/>
                      <a:gd name="T4" fmla="*/ 91515590 w 1160"/>
                      <a:gd name="T5" fmla="*/ 688748674 h 791"/>
                      <a:gd name="T6" fmla="*/ 53206002 w 1160"/>
                      <a:gd name="T7" fmla="*/ 1180427467 h 791"/>
                      <a:gd name="T8" fmla="*/ 151107010 w 1160"/>
                      <a:gd name="T9" fmla="*/ 1307826335 h 791"/>
                      <a:gd name="T10" fmla="*/ 1066261545 w 1160"/>
                      <a:gd name="T11" fmla="*/ 1379488110 h 791"/>
                      <a:gd name="T12" fmla="*/ 1960132860 w 1160"/>
                      <a:gd name="T13" fmla="*/ 1417309759 h 791"/>
                      <a:gd name="T14" fmla="*/ 1998440989 w 1160"/>
                      <a:gd name="T15" fmla="*/ 1361572666 h 791"/>
                      <a:gd name="T16" fmla="*/ 2058032386 w 1160"/>
                      <a:gd name="T17" fmla="*/ 1343657223 h 791"/>
                      <a:gd name="T18" fmla="*/ 2134650104 w 1160"/>
                      <a:gd name="T19" fmla="*/ 1106776342 h 791"/>
                      <a:gd name="T20" fmla="*/ 2147483647 w 1160"/>
                      <a:gd name="T21" fmla="*/ 1070945454 h 791"/>
                      <a:gd name="T22" fmla="*/ 2147483647 w 1160"/>
                      <a:gd name="T23" fmla="*/ 961462030 h 791"/>
                      <a:gd name="T24" fmla="*/ 2147483647 w 1160"/>
                      <a:gd name="T25" fmla="*/ 887809493 h 791"/>
                      <a:gd name="T26" fmla="*/ 2147483647 w 1160"/>
                      <a:gd name="T27" fmla="*/ 724579562 h 791"/>
                      <a:gd name="T28" fmla="*/ 2147483647 w 1160"/>
                      <a:gd name="T29" fmla="*/ 505612714 h 791"/>
                      <a:gd name="T30" fmla="*/ 2147483647 w 1160"/>
                      <a:gd name="T31" fmla="*/ 398120051 h 791"/>
                      <a:gd name="T32" fmla="*/ 2147483647 w 1160"/>
                      <a:gd name="T33" fmla="*/ 197069969 h 791"/>
                      <a:gd name="T34" fmla="*/ 2038879051 w 1160"/>
                      <a:gd name="T35" fmla="*/ 69671035 h 791"/>
                      <a:gd name="T36" fmla="*/ 1474887432 w 1160"/>
                      <a:gd name="T37" fmla="*/ 15924688 h 791"/>
                      <a:gd name="T38" fmla="*/ 812998110 w 1160"/>
                      <a:gd name="T39" fmla="*/ 33840137 h 791"/>
                      <a:gd name="T40" fmla="*/ 636350751 w 1160"/>
                      <a:gd name="T41" fmla="*/ 179154482 h 791"/>
                      <a:gd name="T42" fmla="*/ 598042621 w 1160"/>
                      <a:gd name="T43" fmla="*/ 232900857 h 791"/>
                      <a:gd name="T44" fmla="*/ 657634018 w 1160"/>
                      <a:gd name="T45" fmla="*/ 214985413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tx2"/>
                    </a:fgClr>
                    <a:bgClr>
                      <a:srgbClr val="0033CC"/>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1" name="Freeform 8" descr="Large grid"/>
                  <p:cNvSpPr>
                    <a:spLocks/>
                  </p:cNvSpPr>
                  <p:nvPr/>
                </p:nvSpPr>
                <p:spPr bwMode="auto">
                  <a:xfrm>
                    <a:off x="780668" y="3151475"/>
                    <a:ext cx="1689100" cy="1114425"/>
                  </a:xfrm>
                  <a:custGeom>
                    <a:avLst/>
                    <a:gdLst>
                      <a:gd name="T0" fmla="*/ 655168305 w 1160"/>
                      <a:gd name="T1" fmla="*/ 214373971 h 791"/>
                      <a:gd name="T2" fmla="*/ 267155898 w 1160"/>
                      <a:gd name="T3" fmla="*/ 450582775 h 791"/>
                      <a:gd name="T4" fmla="*/ 91172069 w 1160"/>
                      <a:gd name="T5" fmla="*/ 686791491 h 791"/>
                      <a:gd name="T6" fmla="*/ 53007162 w 1160"/>
                      <a:gd name="T7" fmla="*/ 1177073708 h 791"/>
                      <a:gd name="T8" fmla="*/ 150541020 w 1160"/>
                      <a:gd name="T9" fmla="*/ 1304109665 h 791"/>
                      <a:gd name="T10" fmla="*/ 1062263258 w 1160"/>
                      <a:gd name="T11" fmla="*/ 1375568096 h 791"/>
                      <a:gd name="T12" fmla="*/ 1952784433 w 1160"/>
                      <a:gd name="T13" fmla="*/ 1413281015 h 791"/>
                      <a:gd name="T14" fmla="*/ 1990949341 w 1160"/>
                      <a:gd name="T15" fmla="*/ 1357703488 h 791"/>
                      <a:gd name="T16" fmla="*/ 2050316812 w 1160"/>
                      <a:gd name="T17" fmla="*/ 1339838880 h 791"/>
                      <a:gd name="T18" fmla="*/ 2126648083 w 1160"/>
                      <a:gd name="T19" fmla="*/ 1103630164 h 791"/>
                      <a:gd name="T20" fmla="*/ 2147483647 w 1160"/>
                      <a:gd name="T21" fmla="*/ 1067900949 h 791"/>
                      <a:gd name="T22" fmla="*/ 2147483647 w 1160"/>
                      <a:gd name="T23" fmla="*/ 958729599 h 791"/>
                      <a:gd name="T24" fmla="*/ 2147483647 w 1160"/>
                      <a:gd name="T25" fmla="*/ 885286055 h 791"/>
                      <a:gd name="T26" fmla="*/ 2147483647 w 1160"/>
                      <a:gd name="T27" fmla="*/ 722520707 h 791"/>
                      <a:gd name="T28" fmla="*/ 2147483647 w 1160"/>
                      <a:gd name="T29" fmla="*/ 504176598 h 791"/>
                      <a:gd name="T30" fmla="*/ 2147483647 w 1160"/>
                      <a:gd name="T31" fmla="*/ 396988952 h 791"/>
                      <a:gd name="T32" fmla="*/ 2147483647 w 1160"/>
                      <a:gd name="T33" fmla="*/ 196509363 h 791"/>
                      <a:gd name="T34" fmla="*/ 2031234359 w 1160"/>
                      <a:gd name="T35" fmla="*/ 69473340 h 791"/>
                      <a:gd name="T36" fmla="*/ 1469359484 w 1160"/>
                      <a:gd name="T37" fmla="*/ 15879500 h 791"/>
                      <a:gd name="T38" fmla="*/ 809949683 w 1160"/>
                      <a:gd name="T39" fmla="*/ 33744113 h 791"/>
                      <a:gd name="T40" fmla="*/ 633965741 w 1160"/>
                      <a:gd name="T41" fmla="*/ 178644711 h 791"/>
                      <a:gd name="T42" fmla="*/ 595800834 w 1160"/>
                      <a:gd name="T43" fmla="*/ 232238578 h 791"/>
                      <a:gd name="T44" fmla="*/ 655168305 w 1160"/>
                      <a:gd name="T45" fmla="*/ 214373971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tx1"/>
                    </a:fgClr>
                    <a:bgClr>
                      <a:srgbClr val="008080"/>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2" name="Freeform 9" descr="Large grid"/>
                  <p:cNvSpPr>
                    <a:spLocks/>
                  </p:cNvSpPr>
                  <p:nvPr/>
                </p:nvSpPr>
                <p:spPr bwMode="auto">
                  <a:xfrm>
                    <a:off x="948180" y="3199084"/>
                    <a:ext cx="1692275" cy="1116013"/>
                  </a:xfrm>
                  <a:custGeom>
                    <a:avLst/>
                    <a:gdLst>
                      <a:gd name="T0" fmla="*/ 657634018 w 1160"/>
                      <a:gd name="T1" fmla="*/ 214985606 h 791"/>
                      <a:gd name="T2" fmla="*/ 268161376 w 1160"/>
                      <a:gd name="T3" fmla="*/ 451868198 h 791"/>
                      <a:gd name="T4" fmla="*/ 91515590 w 1160"/>
                      <a:gd name="T5" fmla="*/ 688750702 h 791"/>
                      <a:gd name="T6" fmla="*/ 53206002 w 1160"/>
                      <a:gd name="T7" fmla="*/ 1180429936 h 791"/>
                      <a:gd name="T8" fmla="*/ 151107010 w 1160"/>
                      <a:gd name="T9" fmla="*/ 1307828918 h 791"/>
                      <a:gd name="T10" fmla="*/ 1066261545 w 1160"/>
                      <a:gd name="T11" fmla="*/ 1379490757 h 791"/>
                      <a:gd name="T12" fmla="*/ 1960132860 w 1160"/>
                      <a:gd name="T13" fmla="*/ 1417312440 h 791"/>
                      <a:gd name="T14" fmla="*/ 1998440989 w 1160"/>
                      <a:gd name="T15" fmla="*/ 1361575297 h 791"/>
                      <a:gd name="T16" fmla="*/ 2058032386 w 1160"/>
                      <a:gd name="T17" fmla="*/ 1343659838 h 791"/>
                      <a:gd name="T18" fmla="*/ 2134650104 w 1160"/>
                      <a:gd name="T19" fmla="*/ 1106777333 h 791"/>
                      <a:gd name="T20" fmla="*/ 2147483647 w 1160"/>
                      <a:gd name="T21" fmla="*/ 1070946414 h 791"/>
                      <a:gd name="T22" fmla="*/ 2147483647 w 1160"/>
                      <a:gd name="T23" fmla="*/ 961462892 h 791"/>
                      <a:gd name="T24" fmla="*/ 2147483647 w 1160"/>
                      <a:gd name="T25" fmla="*/ 887810289 h 791"/>
                      <a:gd name="T26" fmla="*/ 2147483647 w 1160"/>
                      <a:gd name="T27" fmla="*/ 724581622 h 791"/>
                      <a:gd name="T28" fmla="*/ 2147483647 w 1160"/>
                      <a:gd name="T29" fmla="*/ 505614578 h 791"/>
                      <a:gd name="T30" fmla="*/ 2147483647 w 1160"/>
                      <a:gd name="T31" fmla="*/ 398121819 h 791"/>
                      <a:gd name="T32" fmla="*/ 2147483647 w 1160"/>
                      <a:gd name="T33" fmla="*/ 197070146 h 791"/>
                      <a:gd name="T34" fmla="*/ 2038879051 w 1160"/>
                      <a:gd name="T35" fmla="*/ 69671098 h 791"/>
                      <a:gd name="T36" fmla="*/ 1474887432 w 1160"/>
                      <a:gd name="T37" fmla="*/ 15924702 h 791"/>
                      <a:gd name="T38" fmla="*/ 812998110 w 1160"/>
                      <a:gd name="T39" fmla="*/ 33840167 h 791"/>
                      <a:gd name="T40" fmla="*/ 636350751 w 1160"/>
                      <a:gd name="T41" fmla="*/ 179154642 h 791"/>
                      <a:gd name="T42" fmla="*/ 598042621 w 1160"/>
                      <a:gd name="T43" fmla="*/ 232901066 h 791"/>
                      <a:gd name="T44" fmla="*/ 657634018 w 1160"/>
                      <a:gd name="T45" fmla="*/ 214985606 h 7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0"/>
                      <a:gd name="T70" fmla="*/ 0 h 791"/>
                      <a:gd name="T71" fmla="*/ 1160 w 1160"/>
                      <a:gd name="T72" fmla="*/ 791 h 7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0" h="791">
                        <a:moveTo>
                          <a:pt x="309" y="108"/>
                        </a:moveTo>
                        <a:cubicBezTo>
                          <a:pt x="260" y="124"/>
                          <a:pt x="165" y="188"/>
                          <a:pt x="126" y="227"/>
                        </a:cubicBezTo>
                        <a:cubicBezTo>
                          <a:pt x="111" y="271"/>
                          <a:pt x="77" y="314"/>
                          <a:pt x="43" y="346"/>
                        </a:cubicBezTo>
                        <a:cubicBezTo>
                          <a:pt x="5" y="460"/>
                          <a:pt x="0" y="362"/>
                          <a:pt x="25" y="593"/>
                        </a:cubicBezTo>
                        <a:cubicBezTo>
                          <a:pt x="32" y="653"/>
                          <a:pt x="32" y="644"/>
                          <a:pt x="71" y="657"/>
                        </a:cubicBezTo>
                        <a:cubicBezTo>
                          <a:pt x="196" y="740"/>
                          <a:pt x="361" y="648"/>
                          <a:pt x="501" y="693"/>
                        </a:cubicBezTo>
                        <a:cubicBezTo>
                          <a:pt x="594" y="791"/>
                          <a:pt x="900" y="712"/>
                          <a:pt x="921" y="712"/>
                        </a:cubicBezTo>
                        <a:cubicBezTo>
                          <a:pt x="927" y="703"/>
                          <a:pt x="930" y="691"/>
                          <a:pt x="939" y="684"/>
                        </a:cubicBezTo>
                        <a:cubicBezTo>
                          <a:pt x="947" y="678"/>
                          <a:pt x="961" y="683"/>
                          <a:pt x="967" y="675"/>
                        </a:cubicBezTo>
                        <a:cubicBezTo>
                          <a:pt x="991" y="641"/>
                          <a:pt x="982" y="591"/>
                          <a:pt x="1003" y="556"/>
                        </a:cubicBezTo>
                        <a:cubicBezTo>
                          <a:pt x="1008" y="549"/>
                          <a:pt x="1017" y="545"/>
                          <a:pt x="1022" y="538"/>
                        </a:cubicBezTo>
                        <a:cubicBezTo>
                          <a:pt x="1035" y="520"/>
                          <a:pt x="1042" y="498"/>
                          <a:pt x="1058" y="483"/>
                        </a:cubicBezTo>
                        <a:cubicBezTo>
                          <a:pt x="1067" y="474"/>
                          <a:pt x="1087" y="456"/>
                          <a:pt x="1095" y="446"/>
                        </a:cubicBezTo>
                        <a:cubicBezTo>
                          <a:pt x="1115" y="420"/>
                          <a:pt x="1123" y="391"/>
                          <a:pt x="1141" y="364"/>
                        </a:cubicBezTo>
                        <a:cubicBezTo>
                          <a:pt x="1152" y="321"/>
                          <a:pt x="1160" y="307"/>
                          <a:pt x="1141" y="254"/>
                        </a:cubicBezTo>
                        <a:cubicBezTo>
                          <a:pt x="1134" y="233"/>
                          <a:pt x="1104" y="200"/>
                          <a:pt x="1104" y="200"/>
                        </a:cubicBezTo>
                        <a:cubicBezTo>
                          <a:pt x="1089" y="153"/>
                          <a:pt x="1068" y="135"/>
                          <a:pt x="1031" y="99"/>
                        </a:cubicBezTo>
                        <a:cubicBezTo>
                          <a:pt x="1009" y="77"/>
                          <a:pt x="987" y="49"/>
                          <a:pt x="958" y="35"/>
                        </a:cubicBezTo>
                        <a:cubicBezTo>
                          <a:pt x="888" y="0"/>
                          <a:pt x="772" y="15"/>
                          <a:pt x="693" y="8"/>
                        </a:cubicBezTo>
                        <a:cubicBezTo>
                          <a:pt x="589" y="11"/>
                          <a:pt x="486" y="12"/>
                          <a:pt x="382" y="17"/>
                        </a:cubicBezTo>
                        <a:cubicBezTo>
                          <a:pt x="351" y="19"/>
                          <a:pt x="318" y="66"/>
                          <a:pt x="299" y="90"/>
                        </a:cubicBezTo>
                        <a:cubicBezTo>
                          <a:pt x="292" y="98"/>
                          <a:pt x="276" y="108"/>
                          <a:pt x="281" y="117"/>
                        </a:cubicBezTo>
                        <a:cubicBezTo>
                          <a:pt x="286" y="126"/>
                          <a:pt x="300" y="111"/>
                          <a:pt x="309" y="108"/>
                        </a:cubicBezTo>
                        <a:close/>
                      </a:path>
                    </a:pathLst>
                  </a:custGeom>
                  <a:pattFill prst="lgGrid">
                    <a:fgClr>
                      <a:schemeClr val="accent1">
                        <a:alpha val="52940"/>
                      </a:schemeClr>
                    </a:fgClr>
                    <a:bgClr>
                      <a:schemeClr val="bg1">
                        <a:alpha val="52940"/>
                      </a:schemeClr>
                    </a:bgClr>
                  </a:pattFill>
                  <a:ln w="9525">
                    <a:noFill/>
                    <a:round/>
                    <a:headEnd/>
                    <a:tailEnd/>
                  </a:ln>
                  <a:effectLst>
                    <a:outerShdw blurRad="44450" dist="27940" dir="5400000" algn="ctr">
                      <a:srgbClr val="000000">
                        <a:alpha val="32000"/>
                      </a:srgbClr>
                    </a:outerShdw>
                  </a:effectLst>
                  <a:sp3d>
                    <a:bevelT w="190500" h="38100"/>
                  </a:sp3d>
                </p:spPr>
                <p:txBody>
                  <a:bodyPr/>
                  <a:lstStyle/>
                  <a:p>
                    <a:pPr defTabSz="342900"/>
                    <a:endParaRPr lang="zh-CN" altLang="en-US">
                      <a:solidFill>
                        <a:prstClr val="black"/>
                      </a:solidFill>
                    </a:endParaRPr>
                  </a:p>
                </p:txBody>
              </p:sp>
              <p:sp>
                <p:nvSpPr>
                  <p:cNvPr id="63" name="Text Box 10"/>
                  <p:cNvSpPr txBox="1">
                    <a:spLocks noChangeArrowheads="1"/>
                  </p:cNvSpPr>
                  <p:nvPr/>
                </p:nvSpPr>
                <p:spPr bwMode="auto">
                  <a:xfrm>
                    <a:off x="1307719" y="3408650"/>
                    <a:ext cx="927100" cy="540994"/>
                  </a:xfrm>
                  <a:prstGeom prst="rect">
                    <a:avLst/>
                  </a:prstGeom>
                  <a:solidFill>
                    <a:schemeClr val="accent6">
                      <a:lumMod val="60000"/>
                      <a:lumOff val="40000"/>
                    </a:schemeClr>
                  </a:solid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defTabSz="342900">
                      <a:spcBef>
                        <a:spcPct val="50000"/>
                      </a:spcBef>
                    </a:pPr>
                    <a:r>
                      <a:rPr lang="en-US" altLang="zh-CN" sz="1050" b="1">
                        <a:solidFill>
                          <a:srgbClr val="FF0000"/>
                        </a:solidFill>
                        <a:latin typeface="Arial" charset="0"/>
                      </a:rPr>
                      <a:t>Legacy Systems</a:t>
                    </a:r>
                  </a:p>
                </p:txBody>
              </p:sp>
              <p:sp>
                <p:nvSpPr>
                  <p:cNvPr id="64" name="Text Box 11"/>
                  <p:cNvSpPr txBox="1">
                    <a:spLocks noChangeArrowheads="1"/>
                  </p:cNvSpPr>
                  <p:nvPr/>
                </p:nvSpPr>
                <p:spPr bwMode="auto">
                  <a:xfrm>
                    <a:off x="486981" y="2762538"/>
                    <a:ext cx="2230437" cy="300552"/>
                  </a:xfrm>
                  <a:prstGeom prst="rect">
                    <a:avLst/>
                  </a:prstGeom>
                  <a:solidFill>
                    <a:srgbClr val="6600FF"/>
                  </a:solid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defTabSz="342900">
                      <a:spcBef>
                        <a:spcPct val="50000"/>
                      </a:spcBef>
                    </a:pPr>
                    <a:r>
                      <a:rPr lang="en-US" altLang="zh-CN" sz="900" b="1">
                        <a:solidFill>
                          <a:srgbClr val="FEEC94"/>
                        </a:solidFill>
                        <a:latin typeface="Arial" charset="0"/>
                      </a:rPr>
                      <a:t>Legacy Systems</a:t>
                    </a:r>
                  </a:p>
                </p:txBody>
              </p:sp>
            </p:grpSp>
            <p:grpSp>
              <p:nvGrpSpPr>
                <p:cNvPr id="16" name="组合 15"/>
                <p:cNvGrpSpPr/>
                <p:nvPr/>
              </p:nvGrpSpPr>
              <p:grpSpPr>
                <a:xfrm>
                  <a:off x="1169894" y="4491306"/>
                  <a:ext cx="2505245" cy="1583658"/>
                  <a:chOff x="615182" y="4469237"/>
                  <a:chExt cx="2699776" cy="1879091"/>
                </a:xfrm>
              </p:grpSpPr>
              <p:grpSp>
                <p:nvGrpSpPr>
                  <p:cNvPr id="52" name="Group 12"/>
                  <p:cNvGrpSpPr>
                    <a:grpSpLocks/>
                  </p:cNvGrpSpPr>
                  <p:nvPr/>
                </p:nvGrpSpPr>
                <p:grpSpPr bwMode="auto">
                  <a:xfrm>
                    <a:off x="615182" y="4469237"/>
                    <a:ext cx="2699776" cy="1879091"/>
                    <a:chOff x="3016" y="618"/>
                    <a:chExt cx="2177" cy="1542"/>
                  </a:xfrm>
                  <a:scene3d>
                    <a:camera prst="orthographicFront">
                      <a:rot lat="0" lon="0" rev="0"/>
                    </a:camera>
                    <a:lightRig rig="soft" dir="t">
                      <a:rot lat="0" lon="0" rev="0"/>
                    </a:lightRig>
                  </a:scene3d>
                </p:grpSpPr>
                <p:pic>
                  <p:nvPicPr>
                    <p:cNvPr id="57" name="Picture 13"/>
                    <p:cNvPicPr>
                      <a:picLocks noChangeAspect="1" noChangeArrowheads="1"/>
                    </p:cNvPicPr>
                    <p:nvPr/>
                  </p:nvPicPr>
                  <p:blipFill>
                    <a:blip r:embed="rId10"/>
                    <a:srcRect/>
                    <a:stretch>
                      <a:fillRect/>
                    </a:stretch>
                  </p:blipFill>
                  <p:spPr bwMode="auto">
                    <a:xfrm>
                      <a:off x="3016" y="845"/>
                      <a:ext cx="2177" cy="1315"/>
                    </a:xfrm>
                    <a:prstGeom prst="rect">
                      <a:avLst/>
                    </a:prstGeom>
                    <a:solidFill>
                      <a:srgbClr val="6600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pic>
                <p:sp>
                  <p:nvSpPr>
                    <p:cNvPr id="58" name="Text Box 14"/>
                    <p:cNvSpPr txBox="1">
                      <a:spLocks noChangeArrowheads="1"/>
                    </p:cNvSpPr>
                    <p:nvPr/>
                  </p:nvSpPr>
                  <p:spPr bwMode="auto">
                    <a:xfrm>
                      <a:off x="3016" y="618"/>
                      <a:ext cx="2177" cy="330"/>
                    </a:xfrm>
                    <a:prstGeom prst="rect">
                      <a:avLst/>
                    </a:prstGeom>
                    <a:solidFill>
                      <a:srgbClr val="6600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defTabSz="342900">
                        <a:spcBef>
                          <a:spcPct val="50000"/>
                        </a:spcBef>
                      </a:pPr>
                      <a:r>
                        <a:rPr lang="en-US" altLang="zh-CN" sz="1050" b="1">
                          <a:solidFill>
                            <a:srgbClr val="FEEC94"/>
                          </a:solidFill>
                          <a:latin typeface="Times New Roman" pitchFamily="18" charset="0"/>
                        </a:rPr>
                        <a:t>Software mining</a:t>
                      </a:r>
                    </a:p>
                  </p:txBody>
                </p:sp>
              </p:grpSp>
              <p:grpSp>
                <p:nvGrpSpPr>
                  <p:cNvPr id="53" name="Group 16"/>
                  <p:cNvGrpSpPr>
                    <a:grpSpLocks/>
                  </p:cNvGrpSpPr>
                  <p:nvPr/>
                </p:nvGrpSpPr>
                <p:grpSpPr bwMode="auto">
                  <a:xfrm>
                    <a:off x="670395" y="4800640"/>
                    <a:ext cx="2599021" cy="1409648"/>
                    <a:chOff x="1383" y="1933"/>
                    <a:chExt cx="1699" cy="1407"/>
                  </a:xfrm>
                  <a:scene3d>
                    <a:camera prst="orthographicFront">
                      <a:rot lat="0" lon="0" rev="0"/>
                    </a:camera>
                    <a:lightRig rig="soft" dir="t">
                      <a:rot lat="0" lon="0" rev="0"/>
                    </a:lightRig>
                  </a:scene3d>
                </p:grpSpPr>
                <p:graphicFrame>
                  <p:nvGraphicFramePr>
                    <p:cNvPr id="54" name="Object 17"/>
                    <p:cNvGraphicFramePr>
                      <a:graphicFrameLocks noChangeAspect="1"/>
                    </p:cNvGraphicFramePr>
                    <p:nvPr/>
                  </p:nvGraphicFramePr>
                  <p:xfrm>
                    <a:off x="1383" y="1933"/>
                    <a:ext cx="1300" cy="1227"/>
                  </p:xfrm>
                  <a:graphic>
                    <a:graphicData uri="http://schemas.openxmlformats.org/presentationml/2006/ole">
                      <mc:AlternateContent xmlns:mc="http://schemas.openxmlformats.org/markup-compatibility/2006">
                        <mc:Choice xmlns:v="urn:schemas-microsoft-com:vml" Requires="v">
                          <p:oleObj name="Picture" r:id="rId11" imgW="3669840" imgH="5132880" progId="Word.Picture.8">
                            <p:embed/>
                          </p:oleObj>
                        </mc:Choice>
                        <mc:Fallback>
                          <p:oleObj name="Picture" r:id="rId11" imgW="3669840" imgH="5132880" progId="Word.Picture.8">
                            <p:embed/>
                            <p:pic>
                              <p:nvPicPr>
                                <p:cNvPr id="54"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1933"/>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aphicFrame>
                  <p:nvGraphicFramePr>
                    <p:cNvPr id="55" name="Object 18"/>
                    <p:cNvGraphicFramePr>
                      <a:graphicFrameLocks noChangeAspect="1"/>
                    </p:cNvGraphicFramePr>
                    <p:nvPr/>
                  </p:nvGraphicFramePr>
                  <p:xfrm>
                    <a:off x="1519" y="2069"/>
                    <a:ext cx="1300" cy="1227"/>
                  </p:xfrm>
                  <a:graphic>
                    <a:graphicData uri="http://schemas.openxmlformats.org/presentationml/2006/ole">
                      <mc:AlternateContent xmlns:mc="http://schemas.openxmlformats.org/markup-compatibility/2006">
                        <mc:Choice xmlns:v="urn:schemas-microsoft-com:vml" Requires="v">
                          <p:oleObj name="Picture" r:id="rId13" imgW="3669840" imgH="5132880" progId="Word.Picture.8">
                            <p:embed/>
                          </p:oleObj>
                        </mc:Choice>
                        <mc:Fallback>
                          <p:oleObj name="Picture" r:id="rId13" imgW="3669840" imgH="5132880" progId="Word.Picture.8">
                            <p:embed/>
                            <p:pic>
                              <p:nvPicPr>
                                <p:cNvPr id="55"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 y="2069"/>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aphicFrame>
                  <p:nvGraphicFramePr>
                    <p:cNvPr id="56" name="Object 19"/>
                    <p:cNvGraphicFramePr>
                      <a:graphicFrameLocks noChangeAspect="1"/>
                    </p:cNvGraphicFramePr>
                    <p:nvPr/>
                  </p:nvGraphicFramePr>
                  <p:xfrm>
                    <a:off x="1782" y="2113"/>
                    <a:ext cx="1300" cy="1227"/>
                  </p:xfrm>
                  <a:graphic>
                    <a:graphicData uri="http://schemas.openxmlformats.org/presentationml/2006/ole">
                      <mc:AlternateContent xmlns:mc="http://schemas.openxmlformats.org/markup-compatibility/2006">
                        <mc:Choice xmlns:v="urn:schemas-microsoft-com:vml" Requires="v">
                          <p:oleObj name="Picture" r:id="rId14" imgW="3669840" imgH="5132880" progId="Word.Picture.8">
                            <p:embed/>
                          </p:oleObj>
                        </mc:Choice>
                        <mc:Fallback>
                          <p:oleObj name="Picture" r:id="rId14" imgW="3669840" imgH="5132880" progId="Word.Picture.8">
                            <p:embed/>
                            <p:pic>
                              <p:nvPicPr>
                                <p:cNvPr id="56"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2" y="2113"/>
                                  <a:ext cx="1300" cy="1227"/>
                                </a:xfrm>
                                <a:prstGeom prst="rect">
                                  <a:avLst/>
                                </a:prstGeom>
                                <a:solidFill>
                                  <a:srgbClr val="C0C0C0">
                                    <a:alpha val="48000"/>
                                  </a:srgbClr>
                                </a:solidFill>
                                <a:ln w="9525">
                                  <a:solidFill>
                                    <a:schemeClr val="tx1"/>
                                  </a:solidFill>
                                  <a:miter lim="800000"/>
                                  <a:headEnd/>
                                  <a:tailEnd/>
                                </a:ln>
                              </p:spPr>
                            </p:pic>
                          </p:oleObj>
                        </mc:Fallback>
                      </mc:AlternateContent>
                    </a:graphicData>
                  </a:graphic>
                </p:graphicFrame>
              </p:grpSp>
            </p:grpSp>
            <p:grpSp>
              <p:nvGrpSpPr>
                <p:cNvPr id="17" name="组合 16"/>
                <p:cNvGrpSpPr/>
                <p:nvPr/>
              </p:nvGrpSpPr>
              <p:grpSpPr>
                <a:xfrm>
                  <a:off x="2009119" y="2648595"/>
                  <a:ext cx="2500857" cy="1562426"/>
                  <a:chOff x="1377251" y="1822313"/>
                  <a:chExt cx="2682875" cy="2061049"/>
                </a:xfrm>
              </p:grpSpPr>
              <p:grpSp>
                <p:nvGrpSpPr>
                  <p:cNvPr id="36" name="组合 35"/>
                  <p:cNvGrpSpPr/>
                  <p:nvPr/>
                </p:nvGrpSpPr>
                <p:grpSpPr>
                  <a:xfrm>
                    <a:off x="1414549" y="1887245"/>
                    <a:ext cx="2608278" cy="1996117"/>
                    <a:chOff x="4138231" y="4327813"/>
                    <a:chExt cx="2251075" cy="1765300"/>
                  </a:xfrm>
                </p:grpSpPr>
                <p:pic>
                  <p:nvPicPr>
                    <p:cNvPr id="38" name="Picture 22"/>
                    <p:cNvPicPr>
                      <a:picLocks noChangeAspect="1" noChangeArrowheads="1"/>
                    </p:cNvPicPr>
                    <p:nvPr/>
                  </p:nvPicPr>
                  <p:blipFill>
                    <a:blip r:embed="rId15"/>
                    <a:srcRect/>
                    <a:stretch>
                      <a:fillRect/>
                    </a:stretch>
                  </p:blipFill>
                  <p:spPr bwMode="auto">
                    <a:xfrm>
                      <a:off x="4138231" y="4588163"/>
                      <a:ext cx="2251075" cy="1503362"/>
                    </a:xfrm>
                    <a:prstGeom prst="rect">
                      <a:avLst/>
                    </a:prstGeom>
                    <a:solidFill>
                      <a:srgbClr val="0033CC"/>
                    </a:solidFill>
                    <a:ln w="9525">
                      <a:solidFill>
                        <a:schemeClr val="bg1"/>
                      </a:solidFill>
                      <a:miter lim="800000"/>
                      <a:headEnd/>
                      <a:tailEnd/>
                    </a:ln>
                  </p:spPr>
                </p:pic>
                <p:sp>
                  <p:nvSpPr>
                    <p:cNvPr id="39" name="Text Box 23"/>
                    <p:cNvSpPr txBox="1">
                      <a:spLocks noChangeArrowheads="1"/>
                    </p:cNvSpPr>
                    <p:nvPr/>
                  </p:nvSpPr>
                  <p:spPr bwMode="auto">
                    <a:xfrm>
                      <a:off x="4138231" y="4327813"/>
                      <a:ext cx="2251075" cy="394957"/>
                    </a:xfrm>
                    <a:prstGeom prst="rect">
                      <a:avLst/>
                    </a:prstGeom>
                    <a:solidFill>
                      <a:srgbClr val="6600FF"/>
                    </a:solidFill>
                    <a:ln w="9525">
                      <a:solidFill>
                        <a:schemeClr val="bg1"/>
                      </a:solidFill>
                      <a:miter lim="800000"/>
                      <a:headEnd/>
                      <a:tailEnd/>
                    </a:ln>
                  </p:spPr>
                  <p:txBody>
                    <a:bodyPr>
                      <a:spAutoFit/>
                    </a:bodyPr>
                    <a:lstStyle/>
                    <a:p>
                      <a:pPr algn="ctr" defTabSz="342900">
                        <a:spcBef>
                          <a:spcPct val="50000"/>
                        </a:spcBef>
                      </a:pPr>
                      <a:r>
                        <a:rPr lang="en-US" altLang="zh-CN" sz="1050" b="1">
                          <a:solidFill>
                            <a:srgbClr val="FEEC94"/>
                          </a:solidFill>
                          <a:latin typeface="Times New Roman" pitchFamily="18" charset="0"/>
                        </a:rPr>
                        <a:t>Reusable Artifacts</a:t>
                      </a:r>
                    </a:p>
                  </p:txBody>
                </p:sp>
                <p:sp>
                  <p:nvSpPr>
                    <p:cNvPr id="40" name="Rectangle 24"/>
                    <p:cNvSpPr>
                      <a:spLocks noChangeArrowheads="1"/>
                    </p:cNvSpPr>
                    <p:nvPr/>
                  </p:nvSpPr>
                  <p:spPr bwMode="auto">
                    <a:xfrm>
                      <a:off x="4138231" y="4588163"/>
                      <a:ext cx="2251075" cy="1504950"/>
                    </a:xfrm>
                    <a:prstGeom prst="rect">
                      <a:avLst/>
                    </a:prstGeom>
                    <a:solidFill>
                      <a:srgbClr val="F8F8F8"/>
                    </a:solidFill>
                    <a:ln w="9525">
                      <a:solidFill>
                        <a:schemeClr val="bg1"/>
                      </a:solidFill>
                      <a:miter lim="800000"/>
                      <a:headEnd/>
                      <a:tailEnd/>
                    </a:ln>
                  </p:spPr>
                  <p:txBody>
                    <a:bodyPr wrap="none" anchor="ctr"/>
                    <a:lstStyle/>
                    <a:p>
                      <a:pPr defTabSz="342900"/>
                      <a:endParaRPr lang="zh-CN" altLang="en-US">
                        <a:solidFill>
                          <a:prstClr val="black"/>
                        </a:solidFill>
                      </a:endParaRPr>
                    </a:p>
                  </p:txBody>
                </p:sp>
                <p:grpSp>
                  <p:nvGrpSpPr>
                    <p:cNvPr id="41" name="Group 26"/>
                    <p:cNvGrpSpPr>
                      <a:grpSpLocks/>
                    </p:cNvGrpSpPr>
                    <p:nvPr/>
                  </p:nvGrpSpPr>
                  <p:grpSpPr bwMode="auto">
                    <a:xfrm>
                      <a:off x="4257293" y="4618325"/>
                      <a:ext cx="1736725" cy="1090613"/>
                      <a:chOff x="431" y="2750"/>
                      <a:chExt cx="1679" cy="953"/>
                    </a:xfrm>
                  </p:grpSpPr>
                  <p:sp>
                    <p:nvSpPr>
                      <p:cNvPr id="49" name="Rectangle 27"/>
                      <p:cNvSpPr>
                        <a:spLocks noChangeArrowheads="1"/>
                      </p:cNvSpPr>
                      <p:nvPr/>
                    </p:nvSpPr>
                    <p:spPr bwMode="auto">
                      <a:xfrm>
                        <a:off x="431" y="2750"/>
                        <a:ext cx="1679" cy="952"/>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50" name="Picture 28"/>
                      <p:cNvPicPr>
                        <a:picLocks noChangeAspect="1" noChangeArrowheads="1"/>
                      </p:cNvPicPr>
                      <p:nvPr/>
                    </p:nvPicPr>
                    <p:blipFill>
                      <a:blip r:embed="rId16"/>
                      <a:srcRect/>
                      <a:stretch>
                        <a:fillRect/>
                      </a:stretch>
                    </p:blipFill>
                    <p:spPr bwMode="auto">
                      <a:xfrm>
                        <a:off x="431" y="2886"/>
                        <a:ext cx="1679" cy="817"/>
                      </a:xfrm>
                      <a:prstGeom prst="rect">
                        <a:avLst/>
                      </a:prstGeom>
                      <a:solidFill>
                        <a:srgbClr val="0033CC"/>
                      </a:solidFill>
                      <a:ln w="9525">
                        <a:solidFill>
                          <a:schemeClr val="bg1"/>
                        </a:solidFill>
                        <a:miter lim="800000"/>
                        <a:headEnd/>
                        <a:tailEnd/>
                      </a:ln>
                    </p:spPr>
                  </p:pic>
                  <p:sp>
                    <p:nvSpPr>
                      <p:cNvPr id="51" name="Text Box 29"/>
                      <p:cNvSpPr txBox="1">
                        <a:spLocks noChangeArrowheads="1"/>
                      </p:cNvSpPr>
                      <p:nvPr/>
                    </p:nvSpPr>
                    <p:spPr bwMode="auto">
                      <a:xfrm>
                        <a:off x="431" y="2750"/>
                        <a:ext cx="1677" cy="25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sp>
                  <p:nvSpPr>
                    <p:cNvPr id="42" name="Rectangle 31"/>
                    <p:cNvSpPr>
                      <a:spLocks noChangeArrowheads="1"/>
                    </p:cNvSpPr>
                    <p:nvPr/>
                  </p:nvSpPr>
                  <p:spPr bwMode="auto">
                    <a:xfrm>
                      <a:off x="4398581" y="4773900"/>
                      <a:ext cx="1735137" cy="1089025"/>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43" name="Picture 32"/>
                    <p:cNvPicPr>
                      <a:picLocks noChangeAspect="1" noChangeArrowheads="1"/>
                    </p:cNvPicPr>
                    <p:nvPr/>
                  </p:nvPicPr>
                  <p:blipFill>
                    <a:blip r:embed="rId16"/>
                    <a:srcRect/>
                    <a:stretch>
                      <a:fillRect/>
                    </a:stretch>
                  </p:blipFill>
                  <p:spPr bwMode="auto">
                    <a:xfrm>
                      <a:off x="4398581" y="4929475"/>
                      <a:ext cx="1735137" cy="935038"/>
                    </a:xfrm>
                    <a:prstGeom prst="rect">
                      <a:avLst/>
                    </a:prstGeom>
                    <a:solidFill>
                      <a:srgbClr val="0033CC"/>
                    </a:solidFill>
                    <a:ln w="9525">
                      <a:solidFill>
                        <a:schemeClr val="bg1"/>
                      </a:solidFill>
                      <a:miter lim="800000"/>
                      <a:headEnd/>
                      <a:tailEnd/>
                    </a:ln>
                  </p:spPr>
                </p:pic>
                <p:sp>
                  <p:nvSpPr>
                    <p:cNvPr id="44" name="Text Box 33"/>
                    <p:cNvSpPr txBox="1">
                      <a:spLocks noChangeArrowheads="1"/>
                    </p:cNvSpPr>
                    <p:nvPr/>
                  </p:nvSpPr>
                  <p:spPr bwMode="auto">
                    <a:xfrm>
                      <a:off x="4398580" y="4773900"/>
                      <a:ext cx="1733550" cy="28724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nvGrpSpPr>
                    <p:cNvPr id="45" name="Group 34"/>
                    <p:cNvGrpSpPr>
                      <a:grpSpLocks/>
                    </p:cNvGrpSpPr>
                    <p:nvPr/>
                  </p:nvGrpSpPr>
                  <p:grpSpPr bwMode="auto">
                    <a:xfrm>
                      <a:off x="4538281" y="4929475"/>
                      <a:ext cx="1736725" cy="1090613"/>
                      <a:chOff x="431" y="2750"/>
                      <a:chExt cx="1679" cy="953"/>
                    </a:xfrm>
                  </p:grpSpPr>
                  <p:sp>
                    <p:nvSpPr>
                      <p:cNvPr id="46" name="Rectangle 35"/>
                      <p:cNvSpPr>
                        <a:spLocks noChangeArrowheads="1"/>
                      </p:cNvSpPr>
                      <p:nvPr/>
                    </p:nvSpPr>
                    <p:spPr bwMode="auto">
                      <a:xfrm>
                        <a:off x="431" y="2750"/>
                        <a:ext cx="1679" cy="952"/>
                      </a:xfrm>
                      <a:prstGeom prst="rect">
                        <a:avLst/>
                      </a:prstGeom>
                      <a:solidFill>
                        <a:srgbClr val="F8F8F8"/>
                      </a:solidFill>
                      <a:ln w="9525">
                        <a:solidFill>
                          <a:schemeClr val="bg1"/>
                        </a:solidFill>
                        <a:miter lim="800000"/>
                        <a:headEnd/>
                        <a:tailEnd/>
                      </a:ln>
                    </p:spPr>
                    <p:txBody>
                      <a:bodyPr wrap="none" anchor="ctr"/>
                      <a:lstStyle/>
                      <a:p>
                        <a:pPr algn="ctr" defTabSz="342900"/>
                        <a:endParaRPr lang="zh-CN" altLang="zh-CN" sz="600" b="1">
                          <a:solidFill>
                            <a:srgbClr val="FEEC94"/>
                          </a:solidFill>
                          <a:latin typeface="Arial" charset="0"/>
                        </a:endParaRPr>
                      </a:p>
                    </p:txBody>
                  </p:sp>
                  <p:pic>
                    <p:nvPicPr>
                      <p:cNvPr id="47" name="Picture 36"/>
                      <p:cNvPicPr>
                        <a:picLocks noChangeAspect="1" noChangeArrowheads="1"/>
                      </p:cNvPicPr>
                      <p:nvPr/>
                    </p:nvPicPr>
                    <p:blipFill>
                      <a:blip r:embed="rId16"/>
                      <a:srcRect/>
                      <a:stretch>
                        <a:fillRect/>
                      </a:stretch>
                    </p:blipFill>
                    <p:spPr bwMode="auto">
                      <a:xfrm>
                        <a:off x="431" y="2886"/>
                        <a:ext cx="1679" cy="817"/>
                      </a:xfrm>
                      <a:prstGeom prst="rect">
                        <a:avLst/>
                      </a:prstGeom>
                      <a:solidFill>
                        <a:srgbClr val="0033CC"/>
                      </a:solidFill>
                      <a:ln w="9525">
                        <a:solidFill>
                          <a:schemeClr val="bg1"/>
                        </a:solidFill>
                        <a:miter lim="800000"/>
                        <a:headEnd/>
                        <a:tailEnd/>
                      </a:ln>
                    </p:spPr>
                  </p:pic>
                  <p:sp>
                    <p:nvSpPr>
                      <p:cNvPr id="48" name="Text Box 37"/>
                      <p:cNvSpPr txBox="1">
                        <a:spLocks noChangeArrowheads="1"/>
                      </p:cNvSpPr>
                      <p:nvPr/>
                    </p:nvSpPr>
                    <p:spPr bwMode="auto">
                      <a:xfrm>
                        <a:off x="431" y="2750"/>
                        <a:ext cx="1677" cy="251"/>
                      </a:xfrm>
                      <a:prstGeom prst="rect">
                        <a:avLst/>
                      </a:prstGeom>
                      <a:solidFill>
                        <a:srgbClr val="DDDDDD"/>
                      </a:solidFill>
                      <a:ln w="9525">
                        <a:solidFill>
                          <a:schemeClr val="bg1"/>
                        </a:solidFill>
                        <a:miter lim="800000"/>
                        <a:headEnd/>
                        <a:tailEnd/>
                      </a:ln>
                    </p:spPr>
                    <p:txBody>
                      <a:bodyPr>
                        <a:spAutoFit/>
                      </a:bodyPr>
                      <a:lstStyle/>
                      <a:p>
                        <a:pPr algn="ctr" defTabSz="342900"/>
                        <a:r>
                          <a:rPr lang="en-US" altLang="zh-CN" sz="600" b="1">
                            <a:solidFill>
                              <a:srgbClr val="FEEC94"/>
                            </a:solidFill>
                            <a:latin typeface="Arial" charset="0"/>
                          </a:rPr>
                          <a:t>Reusable Artifacts</a:t>
                        </a:r>
                      </a:p>
                    </p:txBody>
                  </p:sp>
                </p:grpSp>
              </p:grpSp>
              <p:sp>
                <p:nvSpPr>
                  <p:cNvPr id="37" name="Rectangle 44"/>
                  <p:cNvSpPr>
                    <a:spLocks noChangeArrowheads="1"/>
                  </p:cNvSpPr>
                  <p:nvPr/>
                </p:nvSpPr>
                <p:spPr bwMode="auto">
                  <a:xfrm>
                    <a:off x="1377251" y="1822313"/>
                    <a:ext cx="2682875" cy="350493"/>
                  </a:xfrm>
                  <a:prstGeom prst="rect">
                    <a:avLst/>
                  </a:prstGeom>
                  <a:solidFill>
                    <a:schemeClr val="accent4">
                      <a:lumMod val="20000"/>
                      <a:lumOff val="80000"/>
                    </a:schemeClr>
                  </a:solidFill>
                  <a:ln w="9525">
                    <a:solidFill>
                      <a:schemeClr val="bg1"/>
                    </a:solidFill>
                    <a:miter lim="800000"/>
                    <a:headEnd/>
                    <a:tailEnd/>
                  </a:ln>
                </p:spPr>
                <p:txBody>
                  <a:bodyPr wrap="none" anchor="ctr"/>
                  <a:lstStyle/>
                  <a:p>
                    <a:pPr algn="ctr" defTabSz="342900"/>
                    <a:r>
                      <a:rPr lang="en-US" altLang="zh-CN" sz="1200" b="1">
                        <a:solidFill>
                          <a:prstClr val="black"/>
                        </a:solidFill>
                        <a:latin typeface="Times New Roman" pitchFamily="18" charset="0"/>
                      </a:rPr>
                      <a:t>Software Data Mining</a:t>
                    </a:r>
                  </a:p>
                </p:txBody>
              </p:sp>
            </p:grpSp>
            <p:grpSp>
              <p:nvGrpSpPr>
                <p:cNvPr id="18" name="组合 17"/>
                <p:cNvGrpSpPr/>
                <p:nvPr/>
              </p:nvGrpSpPr>
              <p:grpSpPr>
                <a:xfrm>
                  <a:off x="8925523" y="4273508"/>
                  <a:ext cx="2597322" cy="1763746"/>
                  <a:chOff x="9543319" y="3930547"/>
                  <a:chExt cx="2023926" cy="1865134"/>
                </a:xfrm>
              </p:grpSpPr>
              <p:grpSp>
                <p:nvGrpSpPr>
                  <p:cNvPr id="21" name="Group 4"/>
                  <p:cNvGrpSpPr>
                    <a:grpSpLocks/>
                  </p:cNvGrpSpPr>
                  <p:nvPr/>
                </p:nvGrpSpPr>
                <p:grpSpPr bwMode="auto">
                  <a:xfrm>
                    <a:off x="9543319" y="4392214"/>
                    <a:ext cx="1726589" cy="1124005"/>
                    <a:chOff x="249" y="981"/>
                    <a:chExt cx="4257" cy="2864"/>
                  </a:xfrm>
                  <a:scene3d>
                    <a:camera prst="orthographicFront">
                      <a:rot lat="0" lon="0" rev="0"/>
                    </a:camera>
                    <a:lightRig rig="balanced" dir="t">
                      <a:rot lat="0" lon="0" rev="8700000"/>
                    </a:lightRig>
                  </a:scene3d>
                </p:grpSpPr>
                <p:pic>
                  <p:nvPicPr>
                    <p:cNvPr id="33"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34"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35"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grpSp>
                <p:nvGrpSpPr>
                  <p:cNvPr id="22" name="Group 4"/>
                  <p:cNvGrpSpPr>
                    <a:grpSpLocks/>
                  </p:cNvGrpSpPr>
                  <p:nvPr/>
                </p:nvGrpSpPr>
                <p:grpSpPr bwMode="auto">
                  <a:xfrm>
                    <a:off x="9832998" y="4224783"/>
                    <a:ext cx="1726590" cy="1124005"/>
                    <a:chOff x="249" y="981"/>
                    <a:chExt cx="4257" cy="2864"/>
                  </a:xfrm>
                  <a:scene3d>
                    <a:camera prst="orthographicFront">
                      <a:rot lat="0" lon="0" rev="0"/>
                    </a:camera>
                    <a:lightRig rig="balanced" dir="t">
                      <a:rot lat="0" lon="0" rev="8700000"/>
                    </a:lightRig>
                  </a:scene3d>
                </p:grpSpPr>
                <p:pic>
                  <p:nvPicPr>
                    <p:cNvPr id="30"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31"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32"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grpSp>
                <p:nvGrpSpPr>
                  <p:cNvPr id="23" name="Group 4"/>
                  <p:cNvGrpSpPr>
                    <a:grpSpLocks/>
                  </p:cNvGrpSpPr>
                  <p:nvPr/>
                </p:nvGrpSpPr>
                <p:grpSpPr bwMode="auto">
                  <a:xfrm>
                    <a:off x="9716871" y="4671676"/>
                    <a:ext cx="1726589" cy="1124005"/>
                    <a:chOff x="249" y="981"/>
                    <a:chExt cx="4257" cy="2864"/>
                  </a:xfrm>
                  <a:scene3d>
                    <a:camera prst="orthographicFront">
                      <a:rot lat="0" lon="0" rev="0"/>
                    </a:camera>
                    <a:lightRig rig="balanced" dir="t">
                      <a:rot lat="0" lon="0" rev="8700000"/>
                    </a:lightRig>
                  </a:scene3d>
                </p:grpSpPr>
                <p:pic>
                  <p:nvPicPr>
                    <p:cNvPr id="25" name="Picture 5"/>
                    <p:cNvPicPr>
                      <a:picLocks noChangeAspect="1" noChangeArrowheads="1"/>
                    </p:cNvPicPr>
                    <p:nvPr/>
                  </p:nvPicPr>
                  <p:blipFill>
                    <a:blip r:embed="rId6"/>
                    <a:srcRect/>
                    <a:stretch>
                      <a:fillRect/>
                    </a:stretch>
                  </p:blipFill>
                  <p:spPr bwMode="auto">
                    <a:xfrm rot="5400000">
                      <a:off x="946" y="284"/>
                      <a:ext cx="2864" cy="4257"/>
                    </a:xfrm>
                    <a:prstGeom prst="rect">
                      <a:avLst/>
                    </a:prstGeom>
                    <a:noFill/>
                    <a:ln w="38100">
                      <a:noFill/>
                      <a:miter lim="800000"/>
                      <a:headEnd/>
                      <a:tailEnd/>
                    </a:ln>
                    <a:effectLst>
                      <a:outerShdw blurRad="44450" dist="27940" dir="5400000" algn="ctr">
                        <a:srgbClr val="000000">
                          <a:alpha val="32000"/>
                        </a:srgbClr>
                      </a:outerShdw>
                    </a:effectLst>
                    <a:sp3d>
                      <a:bevelT w="190500" h="38100"/>
                    </a:sp3d>
                  </p:spPr>
                </p:pic>
                <p:pic>
                  <p:nvPicPr>
                    <p:cNvPr id="28" name="Picture 6"/>
                    <p:cNvPicPr>
                      <a:picLocks noChangeAspect="1" noChangeArrowheads="1"/>
                    </p:cNvPicPr>
                    <p:nvPr/>
                  </p:nvPicPr>
                  <p:blipFill>
                    <a:blip r:embed="rId17"/>
                    <a:srcRect/>
                    <a:stretch>
                      <a:fillRect/>
                    </a:stretch>
                  </p:blipFill>
                  <p:spPr bwMode="auto">
                    <a:xfrm>
                      <a:off x="453" y="1389"/>
                      <a:ext cx="794" cy="81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pic>
                  <p:nvPicPr>
                    <p:cNvPr id="29" name="Picture 7"/>
                    <p:cNvPicPr>
                      <a:picLocks noChangeAspect="1" noChangeArrowheads="1"/>
                    </p:cNvPicPr>
                    <p:nvPr/>
                  </p:nvPicPr>
                  <p:blipFill>
                    <a:blip r:embed="rId18"/>
                    <a:srcRect/>
                    <a:stretch>
                      <a:fillRect/>
                    </a:stretch>
                  </p:blipFill>
                  <p:spPr bwMode="auto">
                    <a:xfrm>
                      <a:off x="1338" y="1519"/>
                      <a:ext cx="907" cy="55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pic>
              </p:grpSp>
              <p:sp>
                <p:nvSpPr>
                  <p:cNvPr id="24" name="Rectangle 44"/>
                  <p:cNvSpPr>
                    <a:spLocks noChangeArrowheads="1"/>
                  </p:cNvSpPr>
                  <p:nvPr/>
                </p:nvSpPr>
                <p:spPr bwMode="auto">
                  <a:xfrm>
                    <a:off x="9832998" y="3930547"/>
                    <a:ext cx="1734247" cy="238836"/>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342900"/>
                    <a:r>
                      <a:rPr lang="en-US" altLang="zh-CN" sz="1200" b="1">
                        <a:solidFill>
                          <a:srgbClr val="FEEC94"/>
                        </a:solidFill>
                        <a:latin typeface="Times New Roman" pitchFamily="18" charset="0"/>
                      </a:rPr>
                      <a:t>User Interface</a:t>
                    </a:r>
                  </a:p>
                </p:txBody>
              </p:sp>
            </p:grpSp>
            <p:cxnSp>
              <p:nvCxnSpPr>
                <p:cNvPr id="20" name="直接箭头连接符 19"/>
                <p:cNvCxnSpPr/>
                <p:nvPr/>
              </p:nvCxnSpPr>
              <p:spPr>
                <a:xfrm flipV="1">
                  <a:off x="2244222" y="4014379"/>
                  <a:ext cx="376612" cy="4816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a:stCxn id="78" idx="2"/>
                <a:endCxn id="37" idx="0"/>
              </p:cNvCxnSpPr>
              <p:nvPr/>
            </p:nvCxnSpPr>
            <p:spPr>
              <a:xfrm>
                <a:off x="3938643" y="2844564"/>
                <a:ext cx="91489" cy="438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80" idx="2"/>
                <a:endCxn id="75" idx="0"/>
              </p:cNvCxnSpPr>
              <p:nvPr/>
            </p:nvCxnSpPr>
            <p:spPr>
              <a:xfrm>
                <a:off x="6210954" y="2963350"/>
                <a:ext cx="104" cy="316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79" idx="2"/>
                <a:endCxn id="65" idx="0"/>
              </p:cNvCxnSpPr>
              <p:nvPr/>
            </p:nvCxnSpPr>
            <p:spPr>
              <a:xfrm flipH="1">
                <a:off x="8274212" y="2871506"/>
                <a:ext cx="226423" cy="402041"/>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078633" y="2159521"/>
                <a:ext cx="1565721" cy="685414"/>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99"/>
                    </a:solidFill>
                    <a:latin typeface="Arial" panose="020B0604020202020204" pitchFamily="34" charset="0"/>
                    <a:cs typeface="Arial" panose="020B0604020202020204" pitchFamily="34" charset="0"/>
                  </a:rPr>
                  <a:t>Global Software Resources</a:t>
                </a:r>
              </a:p>
            </p:txBody>
          </p:sp>
        </p:grpSp>
      </p:grpSp>
    </p:spTree>
    <p:extLst>
      <p:ext uri="{BB962C8B-B14F-4D97-AF65-F5344CB8AC3E}">
        <p14:creationId xmlns:p14="http://schemas.microsoft.com/office/powerpoint/2010/main" val="1347241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3037-7644-4ECB-8A52-400FA3B29825}"/>
              </a:ext>
            </a:extLst>
          </p:cNvPr>
          <p:cNvSpPr>
            <a:spLocks noGrp="1"/>
          </p:cNvSpPr>
          <p:nvPr>
            <p:ph type="title"/>
          </p:nvPr>
        </p:nvSpPr>
        <p:spPr>
          <a:xfrm>
            <a:off x="2592925" y="624110"/>
            <a:ext cx="8911687" cy="762238"/>
          </a:xfrm>
        </p:spPr>
        <p:txBody>
          <a:bodyPr>
            <a:normAutofit fontScale="90000"/>
          </a:bodyPr>
          <a:lstStyle/>
          <a:p>
            <a:r>
              <a:rPr lang="en-US" b="1" dirty="0">
                <a:solidFill>
                  <a:srgbClr val="C00000"/>
                </a:solidFill>
              </a:rPr>
              <a:t>Low-Code Development Platforms (LCDP)</a:t>
            </a:r>
            <a:br>
              <a:rPr lang="en-US" b="1" dirty="0">
                <a:solidFill>
                  <a:srgbClr val="C00000"/>
                </a:solidFill>
              </a:rPr>
            </a:br>
            <a:endParaRPr lang="LID4096" b="1" dirty="0">
              <a:solidFill>
                <a:srgbClr val="C00000"/>
              </a:solidFill>
            </a:endParaRPr>
          </a:p>
        </p:txBody>
      </p:sp>
      <p:sp>
        <p:nvSpPr>
          <p:cNvPr id="3" name="Content Placeholder 2">
            <a:extLst>
              <a:ext uri="{FF2B5EF4-FFF2-40B4-BE49-F238E27FC236}">
                <a16:creationId xmlns:a16="http://schemas.microsoft.com/office/drawing/2014/main" id="{78AD1F08-CDD1-444F-9E45-F85503FDE615}"/>
              </a:ext>
            </a:extLst>
          </p:cNvPr>
          <p:cNvSpPr>
            <a:spLocks noGrp="1"/>
          </p:cNvSpPr>
          <p:nvPr>
            <p:ph idx="1"/>
          </p:nvPr>
        </p:nvSpPr>
        <p:spPr>
          <a:xfrm>
            <a:off x="2500721" y="2456268"/>
            <a:ext cx="8915400" cy="3777622"/>
          </a:xfrm>
        </p:spPr>
        <p:txBody>
          <a:bodyPr>
            <a:normAutofit fontScale="92500" lnSpcReduction="20000"/>
          </a:bodyPr>
          <a:lstStyle/>
          <a:p>
            <a:endParaRPr lang="en-US" altLang="zh-CN" dirty="0">
              <a:solidFill>
                <a:schemeClr val="tx1"/>
              </a:solidFill>
            </a:endParaRPr>
          </a:p>
          <a:p>
            <a:r>
              <a:rPr lang="en-US" b="1" i="0" dirty="0">
                <a:solidFill>
                  <a:srgbClr val="002060"/>
                </a:solidFill>
                <a:effectLst/>
                <a:latin typeface="Arial" panose="020B0604020202020204" pitchFamily="34" charset="0"/>
              </a:rPr>
              <a:t>LCDP</a:t>
            </a:r>
            <a:r>
              <a:rPr lang="en-US" b="0" i="0" dirty="0">
                <a:solidFill>
                  <a:srgbClr val="202122"/>
                </a:solidFill>
                <a:effectLst/>
                <a:latin typeface="Arial" panose="020B0604020202020204" pitchFamily="34" charset="0"/>
              </a:rPr>
              <a:t> provides a development environment used to create application software through </a:t>
            </a:r>
            <a:r>
              <a:rPr lang="en-US" b="1" i="0" dirty="0">
                <a:solidFill>
                  <a:srgbClr val="C00000"/>
                </a:solidFill>
                <a:effectLst/>
                <a:latin typeface="Arial" panose="020B0604020202020204" pitchFamily="34" charset="0"/>
              </a:rPr>
              <a:t>a graphical user interface</a:t>
            </a:r>
            <a:r>
              <a:rPr lang="en-US" b="0" i="0" dirty="0">
                <a:solidFill>
                  <a:srgbClr val="202122"/>
                </a:solidFill>
                <a:effectLst/>
                <a:latin typeface="Arial" panose="020B0604020202020204" pitchFamily="34" charset="0"/>
              </a:rPr>
              <a:t>. A low-coded platform may produce entirely operational applications, or require additional coding for specific situations. </a:t>
            </a:r>
          </a:p>
          <a:p>
            <a:r>
              <a:rPr lang="en-US" b="1" i="0" dirty="0">
                <a:solidFill>
                  <a:srgbClr val="002060"/>
                </a:solidFill>
                <a:effectLst/>
                <a:latin typeface="Arial" panose="020B0604020202020204" pitchFamily="34" charset="0"/>
              </a:rPr>
              <a:t>LCDP</a:t>
            </a:r>
            <a:r>
              <a:rPr lang="en-US" b="0" i="0" dirty="0">
                <a:solidFill>
                  <a:srgbClr val="202122"/>
                </a:solidFill>
                <a:effectLst/>
                <a:latin typeface="Arial" panose="020B0604020202020204" pitchFamily="34" charset="0"/>
              </a:rPr>
              <a:t> is software engineering methods, tools and techniques for creating </a:t>
            </a:r>
            <a:r>
              <a:rPr lang="en-US" b="1" i="0" dirty="0">
                <a:solidFill>
                  <a:srgbClr val="C00000"/>
                </a:solidFill>
                <a:effectLst/>
                <a:latin typeface="Arial" panose="020B0604020202020204" pitchFamily="34" charset="0"/>
              </a:rPr>
              <a:t>a collection of similar software systems</a:t>
            </a:r>
            <a:r>
              <a:rPr lang="en-US" b="0" i="0" dirty="0">
                <a:solidFill>
                  <a:srgbClr val="202122"/>
                </a:solidFill>
                <a:effectLst/>
                <a:latin typeface="Arial" panose="020B0604020202020204" pitchFamily="34" charset="0"/>
              </a:rPr>
              <a:t> from a shared set of software assets using a common means of production</a:t>
            </a:r>
          </a:p>
          <a:p>
            <a:r>
              <a:rPr lang="en-US" b="1" i="0" dirty="0">
                <a:solidFill>
                  <a:srgbClr val="002060"/>
                </a:solidFill>
                <a:effectLst/>
                <a:latin typeface="Arial" panose="020B0604020202020204" pitchFamily="34" charset="0"/>
              </a:rPr>
              <a:t>Example, </a:t>
            </a:r>
            <a:r>
              <a:rPr lang="en-US" b="0" i="0" dirty="0">
                <a:solidFill>
                  <a:srgbClr val="202122"/>
                </a:solidFill>
                <a:effectLst/>
                <a:latin typeface="Arial" panose="020B0604020202020204" pitchFamily="34" charset="0"/>
              </a:rPr>
              <a:t>Google App Engine is a cloud computing platform as a service for developing and hosting web applications in Google-managed data centers.</a:t>
            </a:r>
          </a:p>
          <a:p>
            <a:r>
              <a:rPr lang="en-US" altLang="zh-CN" b="1" i="0" dirty="0">
                <a:solidFill>
                  <a:srgbClr val="202122"/>
                </a:solidFill>
                <a:effectLst/>
                <a:latin typeface="Arial" panose="020B0604020202020204" pitchFamily="34" charset="0"/>
              </a:rPr>
              <a:t>Technology</a:t>
            </a:r>
            <a:r>
              <a:rPr lang="zh-CN" altLang="en-US" b="1" i="0" dirty="0">
                <a:solidFill>
                  <a:srgbClr val="202122"/>
                </a:solidFill>
                <a:effectLst/>
                <a:latin typeface="Arial" panose="020B0604020202020204" pitchFamily="34" charset="0"/>
              </a:rPr>
              <a:t>：</a:t>
            </a:r>
            <a:r>
              <a:rPr lang="en-US" altLang="zh-CN" b="1" i="0" dirty="0">
                <a:solidFill>
                  <a:srgbClr val="C00000"/>
                </a:solidFill>
                <a:effectLst/>
                <a:latin typeface="Arial" panose="020B0604020202020204" pitchFamily="34" charset="0"/>
              </a:rPr>
              <a:t>Graphical User Interface</a:t>
            </a:r>
            <a:r>
              <a:rPr lang="zh-CN" altLang="en-US" b="1" i="0" dirty="0">
                <a:solidFill>
                  <a:srgbClr val="C00000"/>
                </a:solidFill>
                <a:effectLst/>
                <a:latin typeface="Arial" panose="020B0604020202020204" pitchFamily="34" charset="0"/>
              </a:rPr>
              <a:t>，</a:t>
            </a:r>
            <a:r>
              <a:rPr lang="en-US" altLang="zh-CN" b="1" i="0" dirty="0">
                <a:solidFill>
                  <a:srgbClr val="C00000"/>
                </a:solidFill>
                <a:effectLst/>
                <a:latin typeface="Arial" panose="020B0604020202020204" pitchFamily="34" charset="0"/>
              </a:rPr>
              <a:t>Application Generator</a:t>
            </a:r>
            <a:r>
              <a:rPr lang="zh-CN" altLang="en-US" b="1" i="0" dirty="0">
                <a:solidFill>
                  <a:srgbClr val="C00000"/>
                </a:solidFill>
                <a:effectLst/>
                <a:latin typeface="Arial" panose="020B0604020202020204" pitchFamily="34" charset="0"/>
              </a:rPr>
              <a:t>，</a:t>
            </a:r>
            <a:r>
              <a:rPr lang="en-US" altLang="zh-CN" b="1" i="0" dirty="0">
                <a:solidFill>
                  <a:srgbClr val="C00000"/>
                </a:solidFill>
                <a:effectLst/>
                <a:latin typeface="Arial" panose="020B0604020202020204" pitchFamily="34" charset="0"/>
              </a:rPr>
              <a:t>Software Reuse</a:t>
            </a:r>
            <a:r>
              <a:rPr lang="en-US" altLang="zh-CN" dirty="0">
                <a:solidFill>
                  <a:srgbClr val="202122"/>
                </a:solidFill>
                <a:latin typeface="Arial" panose="020B0604020202020204" pitchFamily="34" charset="0"/>
              </a:rPr>
              <a:t>.</a:t>
            </a:r>
          </a:p>
          <a:p>
            <a:endParaRPr lang="en-US" b="0" i="0" dirty="0">
              <a:solidFill>
                <a:srgbClr val="202122"/>
              </a:solidFill>
              <a:effectLst/>
              <a:latin typeface="Arial" panose="020B0604020202020204" pitchFamily="34" charset="0"/>
            </a:endParaRPr>
          </a:p>
          <a:p>
            <a:pPr marL="0" indent="0">
              <a:buNone/>
            </a:pPr>
            <a:r>
              <a:rPr lang="en-US" altLang="zh-CN" b="0" i="1" dirty="0">
                <a:solidFill>
                  <a:srgbClr val="202122"/>
                </a:solidFill>
                <a:effectLst/>
                <a:latin typeface="Arial" panose="020B0604020202020204" pitchFamily="34" charset="0"/>
              </a:rPr>
              <a:t>Refer</a:t>
            </a:r>
            <a:r>
              <a:rPr lang="zh-CN" altLang="en-US" b="0" i="1" dirty="0">
                <a:solidFill>
                  <a:srgbClr val="202122"/>
                </a:solidFill>
                <a:effectLst/>
                <a:latin typeface="Arial" panose="020B0604020202020204" pitchFamily="34" charset="0"/>
              </a:rPr>
              <a:t>：</a:t>
            </a:r>
            <a:r>
              <a:rPr lang="en-US" b="0" i="1" dirty="0">
                <a:solidFill>
                  <a:srgbClr val="202122"/>
                </a:solidFill>
                <a:effectLst/>
                <a:latin typeface="Arial" panose="020B0604020202020204" pitchFamily="34" charset="0"/>
              </a:rPr>
              <a:t>Richardson, Clay (June 9, 2014). "New Development Platforms Emerge For Customer-Facing Applications". www.forrester.com. Retrieved 18 November 2016.</a:t>
            </a:r>
            <a:endParaRPr lang="en-US" altLang="zh-CN" i="1" dirty="0">
              <a:solidFill>
                <a:schemeClr val="tx1"/>
              </a:solidFill>
            </a:endParaRPr>
          </a:p>
          <a:p>
            <a:endParaRPr lang="en-US" altLang="zh-CN" dirty="0">
              <a:solidFill>
                <a:schemeClr val="tx1"/>
              </a:solidFill>
            </a:endParaRPr>
          </a:p>
          <a:p>
            <a:pPr marL="0" indent="0">
              <a:buNone/>
            </a:pPr>
            <a:endParaRPr lang="en-US" altLang="zh-CN" dirty="0"/>
          </a:p>
          <a:p>
            <a:endParaRPr lang="en-US" dirty="0"/>
          </a:p>
          <a:p>
            <a:endParaRPr lang="en-US" dirty="0"/>
          </a:p>
          <a:p>
            <a:endParaRPr lang="en-US" dirty="0"/>
          </a:p>
          <a:p>
            <a:endParaRPr lang="en-US" dirty="0"/>
          </a:p>
          <a:p>
            <a:endParaRPr lang="LID4096" dirty="0"/>
          </a:p>
        </p:txBody>
      </p:sp>
      <p:sp>
        <p:nvSpPr>
          <p:cNvPr id="4" name="Slide Number Placeholder 3">
            <a:extLst>
              <a:ext uri="{FF2B5EF4-FFF2-40B4-BE49-F238E27FC236}">
                <a16:creationId xmlns:a16="http://schemas.microsoft.com/office/drawing/2014/main" id="{30921154-351C-4C0E-998D-52B2CC3F068C}"/>
              </a:ext>
            </a:extLst>
          </p:cNvPr>
          <p:cNvSpPr>
            <a:spLocks noGrp="1"/>
          </p:cNvSpPr>
          <p:nvPr>
            <p:ph type="sldNum" sz="quarter" idx="12"/>
          </p:nvPr>
        </p:nvSpPr>
        <p:spPr/>
        <p:txBody>
          <a:bodyPr/>
          <a:lstStyle/>
          <a:p>
            <a:fld id="{D57F1E4F-1CFF-5643-939E-217C01CDF565}" type="slidenum">
              <a:rPr lang="en-US" smtClean="0"/>
              <a:pPr/>
              <a:t>27</a:t>
            </a:fld>
            <a:endParaRPr lang="en-US"/>
          </a:p>
        </p:txBody>
      </p:sp>
      <p:sp>
        <p:nvSpPr>
          <p:cNvPr id="6" name="TextBox 5">
            <a:extLst>
              <a:ext uri="{FF2B5EF4-FFF2-40B4-BE49-F238E27FC236}">
                <a16:creationId xmlns:a16="http://schemas.microsoft.com/office/drawing/2014/main" id="{D10278A3-2373-444A-A7A7-5C023EAC253D}"/>
              </a:ext>
            </a:extLst>
          </p:cNvPr>
          <p:cNvSpPr txBox="1"/>
          <p:nvPr/>
        </p:nvSpPr>
        <p:spPr>
          <a:xfrm>
            <a:off x="2691247" y="1532938"/>
            <a:ext cx="8222559" cy="923330"/>
          </a:xfrm>
          <a:prstGeom prst="rect">
            <a:avLst/>
          </a:prstGeom>
          <a:noFill/>
        </p:spPr>
        <p:txBody>
          <a:bodyPr wrap="square">
            <a:spAutoFit/>
          </a:bodyPr>
          <a:lstStyle/>
          <a:p>
            <a:r>
              <a:rPr lang="en-US" b="1" i="1" dirty="0">
                <a:solidFill>
                  <a:srgbClr val="002060"/>
                </a:solidFill>
              </a:rPr>
              <a:t>Organizations are increasingly turning to low-code application platforms to modernize legacy processes and quickly deliver new, digital customer experiences.  --Gartner’s report</a:t>
            </a:r>
          </a:p>
        </p:txBody>
      </p:sp>
    </p:spTree>
    <p:extLst>
      <p:ext uri="{BB962C8B-B14F-4D97-AF65-F5344CB8AC3E}">
        <p14:creationId xmlns:p14="http://schemas.microsoft.com/office/powerpoint/2010/main" val="1159909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0D4B-EE1A-4359-BC7D-7DFEB4058E16}"/>
              </a:ext>
            </a:extLst>
          </p:cNvPr>
          <p:cNvSpPr>
            <a:spLocks noGrp="1"/>
          </p:cNvSpPr>
          <p:nvPr>
            <p:ph type="title"/>
          </p:nvPr>
        </p:nvSpPr>
        <p:spPr>
          <a:xfrm>
            <a:off x="2592925" y="624110"/>
            <a:ext cx="8911687" cy="528797"/>
          </a:xfrm>
        </p:spPr>
        <p:txBody>
          <a:bodyPr>
            <a:normAutofit fontScale="90000"/>
          </a:bodyPr>
          <a:lstStyle/>
          <a:p>
            <a:r>
              <a:rPr lang="en-US" b="1" dirty="0">
                <a:solidFill>
                  <a:srgbClr val="C00000"/>
                </a:solidFill>
                <a:latin typeface="Arial Narrow" panose="020B0606020202030204" pitchFamily="34" charset="0"/>
              </a:rPr>
              <a:t>The Low-Code/No-Code Movement</a:t>
            </a:r>
            <a:endParaRPr lang="LID4096" b="1" dirty="0">
              <a:solidFill>
                <a:srgbClr val="C00000"/>
              </a:solidFill>
            </a:endParaRPr>
          </a:p>
        </p:txBody>
      </p:sp>
      <p:sp>
        <p:nvSpPr>
          <p:cNvPr id="3" name="Content Placeholder 2">
            <a:extLst>
              <a:ext uri="{FF2B5EF4-FFF2-40B4-BE49-F238E27FC236}">
                <a16:creationId xmlns:a16="http://schemas.microsoft.com/office/drawing/2014/main" id="{C1B43631-E5F1-4473-9BF9-D5C603A8E12A}"/>
              </a:ext>
            </a:extLst>
          </p:cNvPr>
          <p:cNvSpPr>
            <a:spLocks noGrp="1"/>
          </p:cNvSpPr>
          <p:nvPr>
            <p:ph idx="1"/>
          </p:nvPr>
        </p:nvSpPr>
        <p:spPr>
          <a:xfrm>
            <a:off x="1494503" y="1474839"/>
            <a:ext cx="10010109" cy="5161935"/>
          </a:xfrm>
        </p:spPr>
        <p:txBody>
          <a:bodyPr>
            <a:normAutofit fontScale="85000" lnSpcReduction="20000"/>
          </a:bodyPr>
          <a:lstStyle/>
          <a:p>
            <a:r>
              <a:rPr lang="en-US" dirty="0"/>
              <a:t> </a:t>
            </a:r>
            <a:r>
              <a:rPr lang="en-US" b="1" dirty="0">
                <a:latin typeface="Arial Narrow" panose="020B0606020202030204" pitchFamily="34" charset="0"/>
              </a:rPr>
              <a:t>Richardson, Clay (June 9, 2014). "New Development Platforms Emerge For Customer-Facing Applications". www.forrester.com. Retrieved 18 November 2016.</a:t>
            </a:r>
          </a:p>
          <a:p>
            <a:r>
              <a:rPr lang="en-US" b="1" dirty="0">
                <a:latin typeface="Arial Narrow" panose="020B0606020202030204" pitchFamily="34" charset="0"/>
              </a:rPr>
              <a:t> Lonergan, Kevin (29 July 2015). "On the down low: Why CIOs should care about Low-code - Information Age". Information Age. Information Age. Archived from the original on 2 February 2017. Retrieved 22 January 2017.</a:t>
            </a:r>
          </a:p>
          <a:p>
            <a:r>
              <a:rPr lang="en-US" b="1" dirty="0">
                <a:latin typeface="Arial Narrow" panose="020B0606020202030204" pitchFamily="34" charset="0"/>
              </a:rPr>
              <a:t> Marvin, Rob (12 August 2014). "How low-code development seeks to accelerate software delivery - SD Times". SD Times. San Diego Times. Retrieved 18 November 2016.</a:t>
            </a:r>
          </a:p>
          <a:p>
            <a:r>
              <a:rPr lang="en-US" b="1" dirty="0">
                <a:latin typeface="Arial Narrow" panose="020B0606020202030204" pitchFamily="34" charset="0"/>
              </a:rPr>
              <a:t> Bloomberg, Jason. "The Low-Code/No-Code Movement: More Disruptive Than You Realize". www.forbes.com. Retrieved 20 August 2018.</a:t>
            </a:r>
          </a:p>
          <a:p>
            <a:r>
              <a:rPr lang="en-US" b="1" dirty="0">
                <a:latin typeface="Arial Narrow" panose="020B0606020202030204" pitchFamily="34" charset="0"/>
              </a:rPr>
              <a:t> Marvin, Rob. "Building an App With No Coding: Myth or Reality?". PCMAG. PC Mag. Retrieved 18 November 2016.</a:t>
            </a:r>
          </a:p>
          <a:p>
            <a:r>
              <a:rPr lang="en-US" b="1" dirty="0">
                <a:latin typeface="Arial Narrow" panose="020B0606020202030204" pitchFamily="34" charset="0"/>
              </a:rPr>
              <a:t> "Software developers: We're on board with low-code (Or even no-code) tools". ZDNet.</a:t>
            </a:r>
          </a:p>
          <a:p>
            <a:r>
              <a:rPr lang="en-US" b="1" dirty="0">
                <a:latin typeface="Arial Narrow" panose="020B0606020202030204" pitchFamily="34" charset="0"/>
              </a:rPr>
              <a:t> Richardson, Clay. "Vendor Landscape: The Fractured, Fertile Terrain Of Low-code Application Platforms" (PDF). Forrester Research. Archived from the original (PDF) on 2017-08-09. Retrieved 2017-01-25.</a:t>
            </a:r>
          </a:p>
          <a:p>
            <a:r>
              <a:rPr lang="en-US" b="1" dirty="0">
                <a:latin typeface="Arial Narrow" panose="020B0606020202030204" pitchFamily="34" charset="0"/>
              </a:rPr>
              <a:t> Hammond, Jeffrey. "The Forrester Wave™: Mobile Low-Code Platforms For Business Developers, Q3 2018". www.forrester.com. Forrester Research. Archived from the original on 15 August 2018. Retrieved 8 August 2018.</a:t>
            </a:r>
          </a:p>
          <a:p>
            <a:r>
              <a:rPr lang="en-US" b="1" dirty="0">
                <a:latin typeface="Arial Narrow" panose="020B0606020202030204" pitchFamily="34" charset="0"/>
              </a:rPr>
              <a:t> Rubens, Paul (10 November 2014). "Use Low-code Platforms to Develop the Apps Customers Want". CIO. CIO Magazine.</a:t>
            </a:r>
          </a:p>
          <a:p>
            <a:r>
              <a:rPr lang="en-US" b="1" dirty="0">
                <a:latin typeface="Arial Narrow" panose="020B0606020202030204" pitchFamily="34" charset="0"/>
              </a:rPr>
              <a:t> </a:t>
            </a:r>
            <a:r>
              <a:rPr lang="en-US" b="1" dirty="0" err="1">
                <a:latin typeface="Arial Narrow" panose="020B0606020202030204" pitchFamily="34" charset="0"/>
              </a:rPr>
              <a:t>Mannaert</a:t>
            </a:r>
            <a:r>
              <a:rPr lang="en-US" b="1" dirty="0">
                <a:latin typeface="Arial Narrow" panose="020B0606020202030204" pitchFamily="34" charset="0"/>
              </a:rPr>
              <a:t>, Herwig; </a:t>
            </a:r>
            <a:r>
              <a:rPr lang="en-US" b="1" dirty="0" err="1">
                <a:latin typeface="Arial Narrow" panose="020B0606020202030204" pitchFamily="34" charset="0"/>
              </a:rPr>
              <a:t>Verelst</a:t>
            </a:r>
            <a:r>
              <a:rPr lang="en-US" b="1" dirty="0">
                <a:latin typeface="Arial Narrow" panose="020B0606020202030204" pitchFamily="34" charset="0"/>
              </a:rPr>
              <a:t>, Jan; De </a:t>
            </a:r>
            <a:r>
              <a:rPr lang="en-US" b="1" dirty="0" err="1">
                <a:latin typeface="Arial Narrow" panose="020B0606020202030204" pitchFamily="34" charset="0"/>
              </a:rPr>
              <a:t>Bruyn</a:t>
            </a:r>
            <a:r>
              <a:rPr lang="en-US" b="1" dirty="0">
                <a:latin typeface="Arial Narrow" panose="020B0606020202030204" pitchFamily="34" charset="0"/>
              </a:rPr>
              <a:t>, Peter (2016). Normalized Systems Theory: From Foundations for Evolvable Software Toward a General Theory for Evolvable Design. ISBN 9789077160091.</a:t>
            </a:r>
          </a:p>
          <a:p>
            <a:r>
              <a:rPr lang="en-US" b="1" dirty="0">
                <a:latin typeface="Arial Narrow" panose="020B0606020202030204" pitchFamily="34" charset="0"/>
              </a:rPr>
              <a:t> </a:t>
            </a:r>
            <a:r>
              <a:rPr lang="en-US" b="1" dirty="0" err="1">
                <a:latin typeface="Arial Narrow" panose="020B0606020202030204" pitchFamily="34" charset="0"/>
              </a:rPr>
              <a:t>Rymer</a:t>
            </a:r>
            <a:r>
              <a:rPr lang="en-US" b="1" dirty="0">
                <a:latin typeface="Arial Narrow" panose="020B0606020202030204" pitchFamily="34" charset="0"/>
              </a:rPr>
              <a:t>, John. "Low-Code Platforms Deliver Customer Facing Apps Fast, But Can They Scale Up?". Forrester Research. Archived from the original on 2 February 2017. Retrieved 22 January 2016.</a:t>
            </a:r>
            <a:endParaRPr lang="LID4096" b="1" dirty="0">
              <a:latin typeface="Arial Narrow" panose="020B0606020202030204" pitchFamily="34" charset="0"/>
            </a:endParaRPr>
          </a:p>
        </p:txBody>
      </p:sp>
      <p:sp>
        <p:nvSpPr>
          <p:cNvPr id="4" name="Slide Number Placeholder 3">
            <a:extLst>
              <a:ext uri="{FF2B5EF4-FFF2-40B4-BE49-F238E27FC236}">
                <a16:creationId xmlns:a16="http://schemas.microsoft.com/office/drawing/2014/main" id="{23497885-A347-452A-8E48-24577F91D9CC}"/>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307322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466"/>
            <a:ext cx="12192000" cy="6858000"/>
          </a:xfrm>
          <a:prstGeom prst="rect">
            <a:avLst/>
          </a:prstGeom>
          <a:blipFill dpi="0" rotWithShape="1">
            <a:blip r:embed="rId3">
              <a:alphaModFix amt="8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圆角矩形 34"/>
          <p:cNvSpPr/>
          <p:nvPr/>
        </p:nvSpPr>
        <p:spPr>
          <a:xfrm>
            <a:off x="2957351" y="1883641"/>
            <a:ext cx="7861445" cy="3483429"/>
          </a:xfrm>
          <a:prstGeom prst="round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black"/>
              </a:solidFill>
            </a:endParaRPr>
          </a:p>
        </p:txBody>
      </p:sp>
      <p:sp>
        <p:nvSpPr>
          <p:cNvPr id="5" name="矩形 4"/>
          <p:cNvSpPr/>
          <p:nvPr/>
        </p:nvSpPr>
        <p:spPr>
          <a:xfrm>
            <a:off x="1507232" y="334894"/>
            <a:ext cx="5401950" cy="163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a:solidFill>
                  <a:prstClr val="white"/>
                </a:solidFill>
                <a:latin typeface="Arial Black" panose="020B0A04020102020204" pitchFamily="34" charset="0"/>
              </a:rPr>
              <a:t>Q&amp;</a:t>
            </a:r>
            <a:r>
              <a:rPr lang="en-US" altLang="zh-CN" sz="8000">
                <a:solidFill>
                  <a:prstClr val="white"/>
                </a:solidFill>
                <a:latin typeface="Arial Black" panose="020B0A04020102020204" pitchFamily="34" charset="0"/>
              </a:rPr>
              <a:t>A</a:t>
            </a:r>
            <a:r>
              <a:rPr lang="en-US" altLang="zh-CN" sz="8000">
                <a:solidFill>
                  <a:srgbClr val="C00000"/>
                </a:solidFill>
                <a:latin typeface="Arial Black" panose="020B0A04020102020204" pitchFamily="34" charset="0"/>
              </a:rPr>
              <a:t>-</a:t>
            </a:r>
            <a:r>
              <a:rPr lang="zh-CN" altLang="en-US" sz="6600" b="1">
                <a:solidFill>
                  <a:srgbClr val="FFFF00"/>
                </a:solidFill>
                <a:latin typeface="Forte" panose="03060902040502070203" pitchFamily="66" charset="0"/>
              </a:rPr>
              <a:t>问答</a:t>
            </a:r>
            <a:endParaRPr lang="en-US" sz="6600" b="1">
              <a:solidFill>
                <a:srgbClr val="FFFF00"/>
              </a:solidFill>
              <a:latin typeface="Forte" panose="03060902040502070203" pitchFamily="66" charset="0"/>
            </a:endParaRPr>
          </a:p>
        </p:txBody>
      </p:sp>
      <p:sp>
        <p:nvSpPr>
          <p:cNvPr id="3" name="灯片编号占位符 2"/>
          <p:cNvSpPr>
            <a:spLocks noGrp="1"/>
          </p:cNvSpPr>
          <p:nvPr>
            <p:ph type="sldNum" sz="quarter" idx="12"/>
          </p:nvPr>
        </p:nvSpPr>
        <p:spPr/>
        <p:txBody>
          <a:bodyPr/>
          <a:lstStyle/>
          <a:p>
            <a:fld id="{D57F1E4F-1CFF-5643-939E-217C01CDF565}" type="slidenum">
              <a:rPr lang="en-US" smtClean="0"/>
              <a:pPr/>
              <a:t>29</a:t>
            </a:fld>
            <a:endParaRPr lang="en-US"/>
          </a:p>
        </p:txBody>
      </p:sp>
      <p:grpSp>
        <p:nvGrpSpPr>
          <p:cNvPr id="10" name="组合 9"/>
          <p:cNvGrpSpPr/>
          <p:nvPr/>
        </p:nvGrpSpPr>
        <p:grpSpPr>
          <a:xfrm>
            <a:off x="2120973" y="2520186"/>
            <a:ext cx="9153638" cy="2072327"/>
            <a:chOff x="2213593" y="1377561"/>
            <a:chExt cx="9153638" cy="1433900"/>
          </a:xfrm>
        </p:grpSpPr>
        <p:sp>
          <p:nvSpPr>
            <p:cNvPr id="11" name="圆角矩形 10"/>
            <p:cNvSpPr/>
            <p:nvPr/>
          </p:nvSpPr>
          <p:spPr>
            <a:xfrm>
              <a:off x="9043859" y="1870595"/>
              <a:ext cx="1565721" cy="715720"/>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FFFF99"/>
                  </a:solidFill>
                  <a:latin typeface="Arial" panose="020B0604020202020204" pitchFamily="34" charset="0"/>
                  <a:cs typeface="Arial" panose="020B0604020202020204" pitchFamily="34" charset="0"/>
                </a:rPr>
                <a:t>Intensive Software</a:t>
              </a:r>
            </a:p>
            <a:p>
              <a:pPr algn="ctr"/>
              <a:r>
                <a:rPr lang="en-US" sz="1200">
                  <a:solidFill>
                    <a:srgbClr val="FFFF99"/>
                  </a:solidFill>
                  <a:latin typeface="Arial" panose="020B0604020202020204" pitchFamily="34" charset="0"/>
                  <a:cs typeface="Arial" panose="020B0604020202020204" pitchFamily="34" charset="0"/>
                </a:rPr>
                <a:t>Development</a:t>
              </a:r>
            </a:p>
          </p:txBody>
        </p:sp>
        <p:sp>
          <p:nvSpPr>
            <p:cNvPr id="12" name="圆角矩形 11"/>
            <p:cNvSpPr/>
            <p:nvPr/>
          </p:nvSpPr>
          <p:spPr>
            <a:xfrm>
              <a:off x="6742835" y="1728327"/>
              <a:ext cx="1565721" cy="1083134"/>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99"/>
                  </a:solidFill>
                  <a:latin typeface="Arial" panose="020B0604020202020204" pitchFamily="34" charset="0"/>
                  <a:cs typeface="Arial" panose="020B0604020202020204" pitchFamily="34" charset="0"/>
                </a:rPr>
                <a:t>Domain Resources</a:t>
              </a:r>
            </a:p>
            <a:p>
              <a:pPr algn="ctr"/>
              <a:r>
                <a:rPr lang="en-US" sz="1200">
                  <a:solidFill>
                    <a:srgbClr val="FFFF99"/>
                  </a:solidFill>
                  <a:latin typeface="Arial" panose="020B0604020202020204" pitchFamily="34" charset="0"/>
                  <a:cs typeface="Arial" panose="020B0604020202020204" pitchFamily="34" charset="0"/>
                </a:rPr>
                <a:t>Management</a:t>
              </a:r>
            </a:p>
          </p:txBody>
        </p:sp>
        <p:sp>
          <p:nvSpPr>
            <p:cNvPr id="13" name="五边形 12"/>
            <p:cNvSpPr/>
            <p:nvPr/>
          </p:nvSpPr>
          <p:spPr>
            <a:xfrm>
              <a:off x="3725905" y="1963219"/>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五边形 13"/>
            <p:cNvSpPr/>
            <p:nvPr/>
          </p:nvSpPr>
          <p:spPr>
            <a:xfrm>
              <a:off x="3730388" y="2121364"/>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五边形 14"/>
            <p:cNvSpPr/>
            <p:nvPr/>
          </p:nvSpPr>
          <p:spPr>
            <a:xfrm>
              <a:off x="3744919" y="2423311"/>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五边形 15"/>
            <p:cNvSpPr/>
            <p:nvPr/>
          </p:nvSpPr>
          <p:spPr>
            <a:xfrm>
              <a:off x="10532247" y="1952012"/>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7" name="五边形 16"/>
            <p:cNvSpPr/>
            <p:nvPr/>
          </p:nvSpPr>
          <p:spPr>
            <a:xfrm>
              <a:off x="10536730" y="2104491"/>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8" name="五边形 17"/>
            <p:cNvSpPr/>
            <p:nvPr/>
          </p:nvSpPr>
          <p:spPr>
            <a:xfrm>
              <a:off x="10551262" y="2395109"/>
              <a:ext cx="716097" cy="75537"/>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9" name="五边形 18"/>
            <p:cNvSpPr/>
            <p:nvPr/>
          </p:nvSpPr>
          <p:spPr>
            <a:xfrm>
              <a:off x="6014341" y="2045112"/>
              <a:ext cx="851408" cy="384555"/>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FF99"/>
                  </a:solidFill>
                  <a:latin typeface="Arial" panose="020B0604020202020204" pitchFamily="34" charset="0"/>
                  <a:cs typeface="Arial" panose="020B0604020202020204" pitchFamily="34" charset="0"/>
                </a:rPr>
                <a:t>Reusable</a:t>
              </a:r>
            </a:p>
            <a:p>
              <a:pPr algn="ctr"/>
              <a:r>
                <a:rPr lang="en-US" sz="1000">
                  <a:solidFill>
                    <a:srgbClr val="FFFF99"/>
                  </a:solidFill>
                  <a:latin typeface="Arial" panose="020B0604020202020204" pitchFamily="34" charset="0"/>
                  <a:cs typeface="Arial" panose="020B0604020202020204" pitchFamily="34" charset="0"/>
                </a:rPr>
                <a:t>Artifacts</a:t>
              </a:r>
            </a:p>
          </p:txBody>
        </p:sp>
        <p:sp>
          <p:nvSpPr>
            <p:cNvPr id="20" name="五边形 19"/>
            <p:cNvSpPr/>
            <p:nvPr/>
          </p:nvSpPr>
          <p:spPr>
            <a:xfrm>
              <a:off x="8289543" y="2038756"/>
              <a:ext cx="916450" cy="384555"/>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FF99"/>
                  </a:solidFill>
                  <a:latin typeface="Arial" panose="020B0604020202020204" pitchFamily="34" charset="0"/>
                  <a:cs typeface="Arial" panose="020B0604020202020204" pitchFamily="34" charset="0"/>
                </a:rPr>
                <a:t>Reusable</a:t>
              </a:r>
            </a:p>
            <a:p>
              <a:pPr algn="ctr"/>
              <a:r>
                <a:rPr lang="en-US" sz="1000">
                  <a:solidFill>
                    <a:srgbClr val="FFFF99"/>
                  </a:solidFill>
                  <a:latin typeface="Arial" panose="020B0604020202020204" pitchFamily="34" charset="0"/>
                  <a:cs typeface="Arial" panose="020B0604020202020204" pitchFamily="34" charset="0"/>
                </a:rPr>
                <a:t>Artifacts</a:t>
              </a:r>
            </a:p>
          </p:txBody>
        </p:sp>
        <p:sp>
          <p:nvSpPr>
            <p:cNvPr id="21" name="矩形 20"/>
            <p:cNvSpPr/>
            <p:nvPr/>
          </p:nvSpPr>
          <p:spPr>
            <a:xfrm>
              <a:off x="3715855" y="1484542"/>
              <a:ext cx="1169945" cy="36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solidFill>
                  <a:prstClr val="black"/>
                </a:solidFill>
                <a:latin typeface="Arial" panose="020B0604020202020204" pitchFamily="34" charset="0"/>
                <a:cs typeface="Arial" panose="020B0604020202020204" pitchFamily="34" charset="0"/>
              </a:endParaRPr>
            </a:p>
          </p:txBody>
        </p:sp>
        <p:sp>
          <p:nvSpPr>
            <p:cNvPr id="22" name="矩形 21"/>
            <p:cNvSpPr/>
            <p:nvPr/>
          </p:nvSpPr>
          <p:spPr>
            <a:xfrm>
              <a:off x="10385477" y="1484542"/>
              <a:ext cx="981754" cy="353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prstClr val="black"/>
                  </a:solidFill>
                  <a:latin typeface="Arial" panose="020B0604020202020204" pitchFamily="34" charset="0"/>
                  <a:cs typeface="Arial" panose="020B0604020202020204" pitchFamily="34" charset="0"/>
                </a:rPr>
                <a:t>New</a:t>
              </a:r>
            </a:p>
            <a:p>
              <a:pPr algn="ctr"/>
              <a:r>
                <a:rPr lang="en-US" sz="1050" b="1">
                  <a:solidFill>
                    <a:prstClr val="black"/>
                  </a:solidFill>
                  <a:latin typeface="Arial" panose="020B0604020202020204" pitchFamily="34" charset="0"/>
                  <a:cs typeface="Arial" panose="020B0604020202020204" pitchFamily="34" charset="0"/>
                </a:rPr>
                <a:t>Systems</a:t>
              </a:r>
            </a:p>
          </p:txBody>
        </p:sp>
        <p:sp>
          <p:nvSpPr>
            <p:cNvPr id="23" name="五边形 22"/>
            <p:cNvSpPr/>
            <p:nvPr/>
          </p:nvSpPr>
          <p:spPr>
            <a:xfrm>
              <a:off x="3738760" y="2264213"/>
              <a:ext cx="716097" cy="75537"/>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24" name="五边形 23"/>
            <p:cNvSpPr/>
            <p:nvPr/>
          </p:nvSpPr>
          <p:spPr>
            <a:xfrm>
              <a:off x="10531686" y="2232352"/>
              <a:ext cx="716097" cy="75537"/>
            </a:xfrm>
            <a:prstGeom prst="homePlate">
              <a:avLst/>
            </a:prstGeom>
            <a:noFill/>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25" name="空心弧 24"/>
            <p:cNvSpPr/>
            <p:nvPr/>
          </p:nvSpPr>
          <p:spPr>
            <a:xfrm>
              <a:off x="5162926" y="1377561"/>
              <a:ext cx="4709679" cy="984750"/>
            </a:xfrm>
            <a:prstGeom prst="blockArc">
              <a:avLst>
                <a:gd name="adj1" fmla="val 10800000"/>
                <a:gd name="adj2" fmla="val 21571639"/>
                <a:gd name="adj3" fmla="val 6578"/>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26" name="五边形 25"/>
            <p:cNvSpPr/>
            <p:nvPr/>
          </p:nvSpPr>
          <p:spPr>
            <a:xfrm rot="5400000">
              <a:off x="5183383" y="1853443"/>
              <a:ext cx="51853" cy="77793"/>
            </a:xfrm>
            <a:prstGeom prst="homePlat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27" name="五边形 26"/>
            <p:cNvSpPr/>
            <p:nvPr/>
          </p:nvSpPr>
          <p:spPr>
            <a:xfrm rot="10800000">
              <a:off x="7290074" y="1377561"/>
              <a:ext cx="470436" cy="52586"/>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black"/>
                </a:solidFill>
                <a:latin typeface="Arial" panose="020B0604020202020204" pitchFamily="34" charset="0"/>
                <a:cs typeface="Arial" panose="020B0604020202020204" pitchFamily="34" charset="0"/>
              </a:endParaRPr>
            </a:p>
          </p:txBody>
        </p:sp>
        <p:sp>
          <p:nvSpPr>
            <p:cNvPr id="28" name="圆角矩形 27"/>
            <p:cNvSpPr/>
            <p:nvPr/>
          </p:nvSpPr>
          <p:spPr>
            <a:xfrm>
              <a:off x="4450967" y="1860304"/>
              <a:ext cx="1565722" cy="685415"/>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99"/>
                  </a:solidFill>
                  <a:latin typeface="Arial" panose="020B0604020202020204" pitchFamily="34" charset="0"/>
                  <a:cs typeface="Arial" panose="020B0604020202020204" pitchFamily="34" charset="0"/>
                </a:rPr>
                <a:t>Software Data Mining</a:t>
              </a:r>
            </a:p>
          </p:txBody>
        </p:sp>
        <p:sp>
          <p:nvSpPr>
            <p:cNvPr id="29" name="圆角矩形 28"/>
            <p:cNvSpPr/>
            <p:nvPr/>
          </p:nvSpPr>
          <p:spPr>
            <a:xfrm>
              <a:off x="2213593" y="1903667"/>
              <a:ext cx="1565721" cy="685414"/>
            </a:xfrm>
            <a:prstGeom prst="roundRect">
              <a:avLst/>
            </a:prstGeom>
            <a:solidFill>
              <a:schemeClr val="accent4">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99"/>
                  </a:solidFill>
                  <a:latin typeface="Arial" panose="020B0604020202020204" pitchFamily="34" charset="0"/>
                  <a:cs typeface="Arial" panose="020B0604020202020204" pitchFamily="34" charset="0"/>
                </a:rPr>
                <a:t>Global Software Resources</a:t>
              </a:r>
            </a:p>
          </p:txBody>
        </p:sp>
      </p:grpSp>
    </p:spTree>
    <p:extLst>
      <p:ext uri="{BB962C8B-B14F-4D97-AF65-F5344CB8AC3E}">
        <p14:creationId xmlns:p14="http://schemas.microsoft.com/office/powerpoint/2010/main" val="296205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E56231-53FC-B6CB-C252-2019307AFFB3}"/>
              </a:ext>
            </a:extLst>
          </p:cNvPr>
          <p:cNvPicPr>
            <a:picLocks noChangeAspect="1"/>
          </p:cNvPicPr>
          <p:nvPr/>
        </p:nvPicPr>
        <p:blipFill>
          <a:blip r:embed="rId3"/>
          <a:stretch>
            <a:fillRect/>
          </a:stretch>
        </p:blipFill>
        <p:spPr>
          <a:xfrm>
            <a:off x="84823" y="5799"/>
            <a:ext cx="12022354" cy="6846401"/>
          </a:xfrm>
          <a:prstGeom prst="rect">
            <a:avLst/>
          </a:prstGeom>
        </p:spPr>
      </p:pic>
      <p:sp>
        <p:nvSpPr>
          <p:cNvPr id="2" name="标题 1"/>
          <p:cNvSpPr>
            <a:spLocks noGrp="1"/>
          </p:cNvSpPr>
          <p:nvPr>
            <p:ph type="ctrTitle"/>
          </p:nvPr>
        </p:nvSpPr>
        <p:spPr>
          <a:xfrm>
            <a:off x="694203" y="764234"/>
            <a:ext cx="11011411" cy="188075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3600" b="1" spc="-300" dirty="0">
                <a:solidFill>
                  <a:srgbClr val="FFC000"/>
                </a:solidFill>
                <a:effectLst>
                  <a:outerShdw blurRad="38100" dist="38100" dir="2700000" algn="tl">
                    <a:srgbClr val="000000">
                      <a:alpha val="43137"/>
                    </a:srgbClr>
                  </a:outerShdw>
                </a:effectLst>
                <a:latin typeface="STLiti" panose="02010800040101010101" pitchFamily="2" charset="-122"/>
                <a:ea typeface="STLiti" panose="02010800040101010101" pitchFamily="2" charset="-122"/>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b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br>
            <a:r>
              <a:rPr lang="en-US" altLang="zh-CN" sz="4400" b="1" spc="-300" dirty="0">
                <a:solidFill>
                  <a:srgbClr val="C00000"/>
                </a:solidFill>
                <a:effectLst>
                  <a:outerShdw blurRad="38100" dist="38100" dir="2700000" algn="tl">
                    <a:srgbClr val="000000">
                      <a:alpha val="43137"/>
                    </a:srgbClr>
                  </a:outerShdw>
                </a:effectLst>
                <a:latin typeface="Arial" panose="020B0604020202020204" pitchFamily="34" charset="0"/>
                <a:ea typeface="Arial Unicode MS" panose="020B0604020202020204" pitchFamily="34" charset="-128"/>
                <a:cs typeface="Arial" panose="020B0604020202020204" pitchFamily="34" charset="0"/>
              </a:rPr>
              <a:t>   </a:t>
            </a:r>
            <a:r>
              <a:rPr lang="en-US" altLang="zh-CN" sz="6600" b="1" spc="-300" dirty="0">
                <a:solidFill>
                  <a:schemeClr val="bg1"/>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8"/>
                <a:cs typeface="Arial" panose="020B0604020202020204" pitchFamily="34" charset="0"/>
              </a:rPr>
              <a:t>Software Reuse in-the-Very-Large</a:t>
            </a:r>
            <a:br>
              <a:rPr lang="en-US" altLang="zh-CN" sz="4400" b="1" spc="-300" dirty="0">
                <a:solidFill>
                  <a:schemeClr val="bg1"/>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8"/>
                <a:cs typeface="Arial" panose="020B0604020202020204" pitchFamily="34" charset="0"/>
              </a:rPr>
            </a:br>
            <a:r>
              <a:rPr lang="en-US" altLang="zh-CN" sz="4400" b="1" spc="-300" dirty="0">
                <a:solidFill>
                  <a:schemeClr val="bg1"/>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8"/>
                <a:cs typeface="Arial" panose="020B0604020202020204" pitchFamily="34" charset="0"/>
              </a:rPr>
              <a:t>Software Development with Datafication</a:t>
            </a:r>
            <a:endParaRPr lang="en-US" sz="4000" b="1" spc="-150" dirty="0">
              <a:solidFill>
                <a:schemeClr val="accent5">
                  <a:lumMod val="40000"/>
                  <a:lumOff val="60000"/>
                </a:schemeClr>
              </a:solidFill>
              <a:latin typeface="Arial Narrow" panose="020B0606020202030204" pitchFamily="34" charset="0"/>
              <a:ea typeface="Arial Unicode MS" panose="020B0604020202020204" pitchFamily="34" charset="-128"/>
              <a:cs typeface="Arial" panose="020B0604020202020204" pitchFamily="34" charset="0"/>
            </a:endParaRPr>
          </a:p>
        </p:txBody>
      </p:sp>
      <p:sp>
        <p:nvSpPr>
          <p:cNvPr id="6" name="副标题 2"/>
          <p:cNvSpPr>
            <a:spLocks noGrp="1"/>
          </p:cNvSpPr>
          <p:nvPr>
            <p:ph type="subTitle" idx="1"/>
          </p:nvPr>
        </p:nvSpPr>
        <p:spPr>
          <a:xfrm>
            <a:off x="7095567" y="3606079"/>
            <a:ext cx="4500626" cy="1204133"/>
          </a:xfrm>
        </p:spPr>
        <p:txBody>
          <a:bodyPr>
            <a:noAutofit/>
          </a:bodyPr>
          <a:lstStyle/>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Haikuan Li, Visiting Professor</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CLEBA Group, Delfgauw</a:t>
            </a:r>
          </a:p>
          <a:p>
            <a:pPr algn="r">
              <a:spcBef>
                <a:spcPts val="0"/>
              </a:spcBef>
            </a:pPr>
            <a:r>
              <a:rPr lang="en-US" altLang="zh-CN" sz="2400" b="1"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The Netherlands</a:t>
            </a:r>
          </a:p>
        </p:txBody>
      </p:sp>
      <p:sp>
        <p:nvSpPr>
          <p:cNvPr id="4" name="副标题 2"/>
          <p:cNvSpPr txBox="1">
            <a:spLocks/>
          </p:cNvSpPr>
          <p:nvPr/>
        </p:nvSpPr>
        <p:spPr>
          <a:xfrm>
            <a:off x="1449213" y="5991232"/>
            <a:ext cx="10146980" cy="73601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spcBef>
                <a:spcPts val="0"/>
              </a:spcBef>
            </a:pP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[1] Haikuan Li </a:t>
            </a:r>
            <a:r>
              <a:rPr lang="en-US" altLang="zh-CN" sz="2000" b="1" i="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Software Development of Datafication, Intelligence, </a:t>
            </a:r>
            <a:r>
              <a:rPr lang="en-US" altLang="zh-CN" sz="2000" b="1" u="sng" dirty="0" err="1">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Architecturalzation</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 and Intensification(ppt)”, Lecture Notes</a:t>
            </a:r>
            <a:r>
              <a:rPr lang="zh-CN" altLang="en-US"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 </a:t>
            </a:r>
            <a:r>
              <a:rPr lang="en-US" altLang="zh-CN" sz="2000" b="1" u="sng" dirty="0">
                <a:solidFill>
                  <a:schemeClr val="bg1"/>
                </a:solidFill>
                <a:effectLst>
                  <a:outerShdw blurRad="38100" dist="38100" dir="2700000" algn="tl">
                    <a:srgbClr val="000000">
                      <a:alpha val="43137"/>
                    </a:srgbClr>
                  </a:outerShdw>
                </a:effectLst>
                <a:latin typeface="SketchFlow Print" panose="02000000000000000000" pitchFamily="2" charset="0"/>
                <a:cs typeface="Times New Roman" panose="02020603050405020304" pitchFamily="18" charset="0"/>
              </a:rPr>
              <a:t>on Leading Software Technology,  Cleba Group, NL, 2020</a:t>
            </a:r>
          </a:p>
        </p:txBody>
      </p:sp>
    </p:spTree>
    <p:extLst>
      <p:ext uri="{BB962C8B-B14F-4D97-AF65-F5344CB8AC3E}">
        <p14:creationId xmlns:p14="http://schemas.microsoft.com/office/powerpoint/2010/main" val="912123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69573" y="589672"/>
            <a:ext cx="8911687" cy="570534"/>
          </a:xfrm>
          <a:ln>
            <a:noFill/>
          </a:ln>
        </p:spPr>
        <p:txBody>
          <a:bodyPr>
            <a:normAutofit fontScale="90000"/>
          </a:bodyPr>
          <a:lstStyle/>
          <a:p>
            <a:r>
              <a:rPr lang="en-US" altLang="zh-CN" b="1" dirty="0">
                <a:solidFill>
                  <a:srgbClr val="002060"/>
                </a:solidFill>
                <a:latin typeface="Arial Narrow" panose="020B0606020202030204" pitchFamily="34" charset="0"/>
                <a:ea typeface="Arial Unicode MS" panose="020B0604020202020204" pitchFamily="34" charset="-128"/>
                <a:cs typeface="Arial Unicode MS" panose="020B0604020202020204" pitchFamily="34" charset="-128"/>
              </a:rPr>
              <a:t>Q&amp;A: </a:t>
            </a:r>
            <a:r>
              <a:rPr lang="en-US" altLang="zh-CN" sz="4000" b="1" dirty="0">
                <a:solidFill>
                  <a:srgbClr val="C00000"/>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8"/>
                <a:cs typeface="Arial Unicode MS" panose="020B0604020202020204" pitchFamily="34" charset="-128"/>
              </a:rPr>
              <a:t>Very-Large-Scale Software Reuse</a:t>
            </a:r>
            <a:endParaRPr lang="zh-CN" altLang="en-US" b="1" dirty="0">
              <a:solidFill>
                <a:srgbClr val="C00000"/>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8"/>
              <a:cs typeface="Arial Unicode MS" panose="020B0604020202020204" pitchFamily="34" charset="-128"/>
            </a:endParaRPr>
          </a:p>
        </p:txBody>
      </p:sp>
      <p:sp>
        <p:nvSpPr>
          <p:cNvPr id="4" name="内容占位符 3"/>
          <p:cNvSpPr>
            <a:spLocks noGrp="1"/>
          </p:cNvSpPr>
          <p:nvPr>
            <p:ph idx="1"/>
          </p:nvPr>
        </p:nvSpPr>
        <p:spPr>
          <a:xfrm>
            <a:off x="2369573" y="1238863"/>
            <a:ext cx="8911687" cy="5476569"/>
          </a:xfrm>
          <a:solidFill>
            <a:srgbClr val="EBF0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40000" lnSpcReduction="20000"/>
          </a:bodyPr>
          <a:lstStyle/>
          <a:p>
            <a:pPr>
              <a:spcBef>
                <a:spcPts val="1200"/>
              </a:spcBef>
              <a:buFont typeface="+mj-lt"/>
              <a:buAutoNum type="arabicPeriod"/>
            </a:pPr>
            <a:endParaRPr lang="en-US" altLang="zh-CN" sz="22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ts val="1200"/>
              </a:spcBef>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Why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software era </a:t>
            </a: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is on the way to us?</a:t>
            </a:r>
          </a:p>
          <a:p>
            <a:pPr>
              <a:buFont typeface="+mj-lt"/>
              <a:buAutoNum type="arabicPeriod"/>
            </a:pPr>
            <a:r>
              <a:rPr lang="en-US" altLang="zh-CN" sz="6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What is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altLang="zh-CN" sz="6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a:buFont typeface="+mj-lt"/>
              <a:buAutoNum type="arabicPeriod"/>
            </a:pPr>
            <a:r>
              <a:rPr lang="en-US" altLang="zh-CN" sz="6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Why software is data?</a:t>
            </a:r>
          </a:p>
          <a:p>
            <a:pPr>
              <a:buFont typeface="+mj-lt"/>
              <a:buAutoNum type="arabicPeriod"/>
            </a:pPr>
            <a:r>
              <a:rPr lang="en-US" altLang="zh-CN" sz="6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Why software could be big data?</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What are the two types of software resources?</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What is the difference between software reuse in the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small</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and in the </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large?</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What is the difference between software reuse in the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large</a:t>
            </a: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 and in the </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very large?</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What is the content of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global software resources</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Mention 3 functions </a:t>
            </a:r>
            <a:r>
              <a:rPr lang="en-US" altLang="zh-CN" sz="6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of</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the global software resources management (GSRM).</a:t>
            </a:r>
          </a:p>
          <a:p>
            <a:pPr>
              <a:buFont typeface="+mj-lt"/>
              <a:buAutoNum type="arabicPeriod"/>
            </a:pPr>
            <a:r>
              <a:rPr lang="en-US" altLang="zh-CN" sz="6000" dirty="0">
                <a:latin typeface="Arial Unicode MS" panose="020B0604020202020204" pitchFamily="34" charset="-128"/>
                <a:ea typeface="Arial Unicode MS" panose="020B0604020202020204" pitchFamily="34" charset="-128"/>
                <a:cs typeface="Arial Unicode MS" panose="020B0604020202020204" pitchFamily="34" charset="-128"/>
              </a:rPr>
              <a:t>What is the so-called </a:t>
            </a:r>
            <a:r>
              <a:rPr lang="en-US" altLang="zh-CN" sz="6000" i="1"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Low-code/No-code Movement</a:t>
            </a:r>
            <a:r>
              <a:rPr lang="en-US" altLang="zh-CN" sz="6000" dirty="0">
                <a:solidFill>
                  <a:srgbClr val="A53010"/>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a:buFont typeface="+mj-lt"/>
              <a:buAutoNum type="arabicPeriod"/>
            </a:pPr>
            <a:endParaRPr lang="en-US" altLang="zh-CN" dirty="0"/>
          </a:p>
          <a:p>
            <a:pPr>
              <a:buFont typeface="+mj-lt"/>
              <a:buAutoNum type="arabicPeriod"/>
            </a:pPr>
            <a:endParaRPr lang="en-US" altLang="zh-CN" dirty="0"/>
          </a:p>
          <a:p>
            <a:endParaRPr lang="en-US" altLang="zh-CN" dirty="0"/>
          </a:p>
          <a:p>
            <a:endParaRPr lang="en-US" altLang="zh-CN" dirty="0"/>
          </a:p>
          <a:p>
            <a:endParaRPr lang="en-US" altLang="zh-CN" dirty="0"/>
          </a:p>
          <a:p>
            <a:endParaRPr lang="zh-CN" altLang="en-US" dirty="0"/>
          </a:p>
        </p:txBody>
      </p:sp>
      <p:sp>
        <p:nvSpPr>
          <p:cNvPr id="2" name="灯片编号占位符 1"/>
          <p:cNvSpPr>
            <a:spLocks noGrp="1"/>
          </p:cNvSpPr>
          <p:nvPr>
            <p:ph type="sldNum" sz="quarter" idx="12"/>
          </p:nvPr>
        </p:nvSpPr>
        <p:spPr/>
        <p:txBody>
          <a:bodyPr/>
          <a:lstStyle/>
          <a:p>
            <a:fld id="{D57F1E4F-1CFF-5643-939E-217C01CDF565}" type="slidenum">
              <a:rPr lang="en-US" smtClean="0"/>
              <a:pPr/>
              <a:t>30</a:t>
            </a:fld>
            <a:endParaRPr lang="en-US"/>
          </a:p>
        </p:txBody>
      </p:sp>
    </p:spTree>
    <p:extLst>
      <p:ext uri="{BB962C8B-B14F-4D97-AF65-F5344CB8AC3E}">
        <p14:creationId xmlns:p14="http://schemas.microsoft.com/office/powerpoint/2010/main" val="2946390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92925" y="624110"/>
            <a:ext cx="8915400" cy="1283348"/>
          </a:xfrm>
        </p:spPr>
        <p:txBody>
          <a:bodyPr>
            <a:normAutofit fontScale="90000"/>
          </a:bodyPr>
          <a:lstStyle/>
          <a:p>
            <a:r>
              <a:rPr lang="en-US" altLang="zh-CN" sz="4400" b="1" dirty="0">
                <a:solidFill>
                  <a:srgbClr val="C00000"/>
                </a:solidFill>
                <a:latin typeface="Arial" panose="020B0604020202020204" pitchFamily="34" charset="0"/>
                <a:cs typeface="Arial" panose="020B0604020202020204" pitchFamily="34" charset="0"/>
              </a:rPr>
              <a:t>Very Large Scale Software Reuse </a:t>
            </a:r>
            <a:br>
              <a:rPr lang="en-US" altLang="zh-CN" b="1" dirty="0">
                <a:solidFill>
                  <a:srgbClr val="C00000"/>
                </a:solidFill>
                <a:latin typeface="Arial" panose="020B0604020202020204" pitchFamily="34" charset="0"/>
                <a:cs typeface="Arial" panose="020B0604020202020204" pitchFamily="34" charset="0"/>
              </a:rPr>
            </a:br>
            <a:r>
              <a:rPr lang="zh-CN" altLang="en-US" sz="3100" b="1" dirty="0">
                <a:solidFill>
                  <a:srgbClr val="002060"/>
                </a:solidFill>
                <a:effectLst>
                  <a:outerShdw blurRad="38100" dist="38100" dir="2700000" algn="tl">
                    <a:srgbClr val="000000">
                      <a:alpha val="43137"/>
                    </a:srgbClr>
                  </a:outerShdw>
                </a:effectLst>
                <a:latin typeface="Arial Narrow" panose="020B0606020202030204" pitchFamily="34" charset="0"/>
                <a:ea typeface="FangSong" panose="02010609060101010101" pitchFamily="49" charset="-122"/>
                <a:cs typeface="+mn-cs"/>
              </a:rPr>
              <a:t>超大规模软件复用</a:t>
            </a:r>
            <a:br>
              <a:rPr lang="zh-CN" altLang="en-US" b="1" dirty="0">
                <a:solidFill>
                  <a:srgbClr val="C00000"/>
                </a:solidFill>
              </a:rPr>
            </a:br>
            <a:br>
              <a:rPr lang="zh-CN" altLang="zh-CN" dirty="0"/>
            </a:br>
            <a:endParaRPr lang="zh-CN" altLang="en-US" dirty="0"/>
          </a:p>
        </p:txBody>
      </p:sp>
      <p:sp>
        <p:nvSpPr>
          <p:cNvPr id="6" name="内容占位符 5"/>
          <p:cNvSpPr>
            <a:spLocks noGrp="1"/>
          </p:cNvSpPr>
          <p:nvPr>
            <p:ph idx="1"/>
          </p:nvPr>
        </p:nvSpPr>
        <p:spPr>
          <a:xfrm>
            <a:off x="2100481" y="2023241"/>
            <a:ext cx="8915400" cy="3777622"/>
          </a:xfrm>
        </p:spPr>
        <p:txBody>
          <a:bodyPr>
            <a:normAutofit fontScale="92500"/>
          </a:bodyPr>
          <a:lstStyle/>
          <a:p>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The shift from </a:t>
            </a:r>
            <a:r>
              <a:rPr lang="en-US" altLang="zh-CN" sz="2800" i="1" dirty="0">
                <a:solidFill>
                  <a:srgbClr val="C00000"/>
                </a:solidFill>
                <a:latin typeface="Arial" panose="020B0604020202020204" pitchFamily="34" charset="0"/>
                <a:ea typeface="FangSong" panose="02010609060101010101" pitchFamily="49" charset="-122"/>
                <a:cs typeface="Arial" panose="020B0604020202020204" pitchFamily="34" charset="0"/>
              </a:rPr>
              <a:t>small-scale</a:t>
            </a:r>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 software reuse to </a:t>
            </a:r>
            <a:r>
              <a:rPr lang="en-US" altLang="zh-CN" sz="2800" i="1" dirty="0">
                <a:solidFill>
                  <a:srgbClr val="C00000"/>
                </a:solidFill>
                <a:latin typeface="Arial" panose="020B0604020202020204" pitchFamily="34" charset="0"/>
                <a:ea typeface="FangSong" panose="02010609060101010101" pitchFamily="49" charset="-122"/>
                <a:cs typeface="Arial" panose="020B0604020202020204" pitchFamily="34" charset="0"/>
              </a:rPr>
              <a:t>large-scale</a:t>
            </a:r>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 software reuse can improve the efficiency and quality of software development by orders of magnitude; and the</a:t>
            </a:r>
            <a:r>
              <a:rPr lang="zh-CN" altLang="en-US" sz="2800" dirty="0">
                <a:solidFill>
                  <a:schemeClr val="tx1"/>
                </a:solidFill>
                <a:latin typeface="Arial" panose="020B0604020202020204" pitchFamily="34" charset="0"/>
                <a:ea typeface="FangSong" panose="02010609060101010101" pitchFamily="49" charset="-122"/>
                <a:cs typeface="Arial" panose="020B0604020202020204" pitchFamily="34" charset="0"/>
              </a:rPr>
              <a:t> </a:t>
            </a:r>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shift</a:t>
            </a:r>
            <a:r>
              <a:rPr lang="zh-CN" altLang="en-US" sz="2800" dirty="0">
                <a:solidFill>
                  <a:schemeClr val="tx1"/>
                </a:solidFill>
                <a:latin typeface="Arial" panose="020B0604020202020204" pitchFamily="34" charset="0"/>
                <a:ea typeface="FangSong" panose="02010609060101010101" pitchFamily="49" charset="-122"/>
                <a:cs typeface="Arial" panose="020B0604020202020204" pitchFamily="34" charset="0"/>
              </a:rPr>
              <a:t> </a:t>
            </a:r>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from large-scale software reuse to </a:t>
            </a:r>
            <a:r>
              <a:rPr lang="en-US" altLang="zh-CN" sz="2800" i="1" dirty="0">
                <a:solidFill>
                  <a:srgbClr val="C00000"/>
                </a:solidFill>
                <a:latin typeface="Arial" panose="020B0604020202020204" pitchFamily="34" charset="0"/>
                <a:ea typeface="FangSong" panose="02010609060101010101" pitchFamily="49" charset="-122"/>
                <a:cs typeface="Arial" panose="020B0604020202020204" pitchFamily="34" charset="0"/>
              </a:rPr>
              <a:t>very- large-scale </a:t>
            </a:r>
            <a:r>
              <a:rPr lang="en-US" altLang="zh-CN" sz="2800" dirty="0">
                <a:solidFill>
                  <a:schemeClr val="tx1"/>
                </a:solidFill>
                <a:latin typeface="Arial" panose="020B0604020202020204" pitchFamily="34" charset="0"/>
                <a:ea typeface="FangSong" panose="02010609060101010101" pitchFamily="49" charset="-122"/>
                <a:cs typeface="Arial" panose="020B0604020202020204" pitchFamily="34" charset="0"/>
              </a:rPr>
              <a:t>software reuse will move software development from traditional workshop to industrial production.</a:t>
            </a:r>
          </a:p>
          <a:p>
            <a:r>
              <a:rPr lang="zh-CN" altLang="en-US" sz="2400" b="1" dirty="0">
                <a:solidFill>
                  <a:srgbClr val="002060"/>
                </a:solidFill>
                <a:latin typeface="Arial Narrow" panose="020B0606020202030204" pitchFamily="34" charset="0"/>
                <a:ea typeface="FangSong" panose="02010609060101010101" pitchFamily="49" charset="-122"/>
              </a:rPr>
              <a:t>从小规模软件复用到大规模软</a:t>
            </a:r>
            <a:r>
              <a:rPr lang="zh-CN" altLang="en-US" sz="2400" b="1" dirty="0">
                <a:solidFill>
                  <a:srgbClr val="002060"/>
                </a:solidFill>
                <a:latin typeface="FangSong" panose="02010609060101010101" pitchFamily="49" charset="-122"/>
                <a:ea typeface="FangSong" panose="02010609060101010101" pitchFamily="49" charset="-122"/>
              </a:rPr>
              <a:t>件复用的转变，可以成数量级地改进软件开发的效率与质量；而从大规模软件复用到超大规模</a:t>
            </a:r>
            <a:r>
              <a:rPr lang="zh-CN" altLang="en-US" sz="2400" b="1">
                <a:solidFill>
                  <a:srgbClr val="002060"/>
                </a:solidFill>
                <a:latin typeface="FangSong" panose="02010609060101010101" pitchFamily="49" charset="-122"/>
                <a:ea typeface="FangSong" panose="02010609060101010101" pitchFamily="49" charset="-122"/>
              </a:rPr>
              <a:t>软件复用的</a:t>
            </a:r>
            <a:r>
              <a:rPr lang="zh-CN" altLang="en-US" sz="2400" b="1" dirty="0">
                <a:solidFill>
                  <a:srgbClr val="002060"/>
                </a:solidFill>
                <a:latin typeface="FangSong" panose="02010609060101010101" pitchFamily="49" charset="-122"/>
                <a:ea typeface="FangSong" panose="02010609060101010101" pitchFamily="49" charset="-122"/>
              </a:rPr>
              <a:t>用转变，将使软件生产从传统作坊走向工业化的生产模式。</a:t>
            </a:r>
          </a:p>
        </p:txBody>
      </p:sp>
      <p:sp>
        <p:nvSpPr>
          <p:cNvPr id="4" name="灯片编号占位符 3"/>
          <p:cNvSpPr>
            <a:spLocks noGrp="1"/>
          </p:cNvSpPr>
          <p:nvPr>
            <p:ph type="sldNum" sz="quarter" idx="12"/>
          </p:nvPr>
        </p:nvSpPr>
        <p:spPr/>
        <p:txBody>
          <a:bodyPr/>
          <a:lstStyle/>
          <a:p>
            <a:fld id="{D57F1E4F-1CFF-5643-939E-217C01CDF565}" type="slidenum">
              <a:rPr lang="en-US" smtClean="0"/>
              <a:pPr/>
              <a:t>4</a:t>
            </a:fld>
            <a:endParaRPr lang="en-US"/>
          </a:p>
        </p:txBody>
      </p:sp>
    </p:spTree>
    <p:extLst>
      <p:ext uri="{BB962C8B-B14F-4D97-AF65-F5344CB8AC3E}">
        <p14:creationId xmlns:p14="http://schemas.microsoft.com/office/powerpoint/2010/main" val="9808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87481-F9AB-DC90-FE53-7412338F2A9C}"/>
              </a:ext>
            </a:extLst>
          </p:cNvPr>
          <p:cNvSpPr>
            <a:spLocks noGrp="1"/>
          </p:cNvSpPr>
          <p:nvPr>
            <p:ph type="title"/>
          </p:nvPr>
        </p:nvSpPr>
        <p:spPr>
          <a:xfrm>
            <a:off x="2172929" y="624109"/>
            <a:ext cx="8911687" cy="1280890"/>
          </a:xfrm>
        </p:spPr>
        <p:txBody>
          <a:bodyPr>
            <a:normAutofit/>
          </a:bodyPr>
          <a:lstStyle/>
          <a:p>
            <a:r>
              <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Drive to Reuse</a:t>
            </a:r>
            <a:endParaRPr lang="LID4096" sz="4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D685CAA-79EF-16EB-B514-E5AAAAC20FC8}"/>
              </a:ext>
            </a:extLst>
          </p:cNvPr>
          <p:cNvSpPr>
            <a:spLocks noGrp="1"/>
          </p:cNvSpPr>
          <p:nvPr>
            <p:ph idx="1"/>
          </p:nvPr>
        </p:nvSpPr>
        <p:spPr>
          <a:xfrm>
            <a:off x="2172929" y="1904999"/>
            <a:ext cx="9331683" cy="4456471"/>
          </a:xfrm>
        </p:spPr>
        <p:txBody>
          <a:bodyPr>
            <a:normAutofit fontScale="25000" lnSpcReduction="20000"/>
          </a:bodyPr>
          <a:lstStyle/>
          <a:p>
            <a:pPr marL="0" indent="0">
              <a:lnSpc>
                <a:spcPts val="3200"/>
              </a:lnSpc>
              <a:buNone/>
              <a:defRPr/>
            </a:pPr>
            <a:r>
              <a:rPr lang="en-US" altLang="zh-CN" sz="9600" dirty="0">
                <a:solidFill>
                  <a:schemeClr val="tx1"/>
                </a:solidFill>
                <a:latin typeface="Arial" panose="020B0604020202020204" pitchFamily="34" charset="0"/>
                <a:ea typeface="STZhongsong" panose="02010600040101010101" pitchFamily="2" charset="-122"/>
                <a:cs typeface="Arial" panose="020B0604020202020204" pitchFamily="34" charset="0"/>
              </a:rPr>
              <a:t>“</a:t>
            </a:r>
            <a:r>
              <a:rPr lang="en-US" altLang="zh-CN" sz="9600" b="1" dirty="0">
                <a:solidFill>
                  <a:schemeClr val="tx1"/>
                </a:solidFill>
                <a:latin typeface="Arial" panose="020B0604020202020204" pitchFamily="34" charset="0"/>
                <a:ea typeface="STZhongsong" panose="02010600040101010101" pitchFamily="2" charset="-122"/>
                <a:cs typeface="Arial" panose="020B0604020202020204" pitchFamily="34" charset="0"/>
              </a:rPr>
              <a:t>The drive to create reusable rather than transitory artifacts has aesthetic and intellectual as well as economic motivations and is part of man's desire for immortality. It distinguishes man from other creatures and civilized from primitive societies.</a:t>
            </a:r>
            <a:r>
              <a:rPr lang="en-GB" altLang="zh-CN" sz="9600" b="1" dirty="0">
                <a:solidFill>
                  <a:schemeClr val="tx1"/>
                </a:solidFill>
                <a:latin typeface="Arial" panose="020B0604020202020204" pitchFamily="34" charset="0"/>
                <a:ea typeface="STZhongsong" panose="02010600040101010101" pitchFamily="2" charset="-122"/>
                <a:cs typeface="Arial" panose="020B0604020202020204" pitchFamily="34" charset="0"/>
              </a:rPr>
              <a:t>”   </a:t>
            </a:r>
            <a:r>
              <a:rPr lang="en-US" altLang="zh-CN" sz="9600" b="1" dirty="0">
                <a:solidFill>
                  <a:schemeClr val="tx1"/>
                </a:solidFill>
                <a:latin typeface="Arial" panose="020B0604020202020204" pitchFamily="34" charset="0"/>
                <a:ea typeface="STZhongsong" panose="02010600040101010101" pitchFamily="2" charset="-122"/>
                <a:cs typeface="Arial" panose="020B0604020202020204" pitchFamily="34" charset="0"/>
              </a:rPr>
              <a:t>“Reusability is a central concept in life-cycle technology,  In system evolution, and in the development of theories and models.”</a:t>
            </a:r>
            <a:endParaRPr lang="en-US" altLang="zh-CN" sz="9600" b="1" dirty="0">
              <a:latin typeface="Arial" panose="020B0604020202020204" pitchFamily="34" charset="0"/>
              <a:ea typeface="LiSu" panose="02010509060101010101" pitchFamily="49" charset="-122"/>
              <a:cs typeface="Arial" panose="020B0604020202020204" pitchFamily="34" charset="0"/>
            </a:endParaRPr>
          </a:p>
          <a:p>
            <a:pPr marL="0" indent="0">
              <a:lnSpc>
                <a:spcPts val="3200"/>
              </a:lnSpc>
              <a:spcBef>
                <a:spcPts val="1800"/>
              </a:spcBef>
              <a:buNone/>
              <a:defRPr/>
            </a:pPr>
            <a:r>
              <a:rPr lang="zh-CN" altLang="en-US" sz="9600" b="1" dirty="0">
                <a:solidFill>
                  <a:srgbClr val="002060"/>
                </a:solidFill>
                <a:effectLst>
                  <a:outerShdw blurRad="38100" dist="38100" dir="2700000" algn="tl">
                    <a:srgbClr val="000000">
                      <a:alpha val="43137"/>
                    </a:srgbClr>
                  </a:outerShdw>
                </a:effectLst>
                <a:latin typeface="LiShu"/>
                <a:ea typeface="FangSong" panose="02010609060101010101" pitchFamily="49" charset="-122"/>
                <a:cs typeface="Times New Roman" panose="02020603050405020304" pitchFamily="18" charset="0"/>
              </a:rPr>
              <a:t>“创造可重复而非一次性使用的人工制品的动力不仅来源于人类审美、智慧与经济的动机，而且也是人类追求不朽的一部分。它是区别人类和其它生物以及文明和蒙昧的标志。”“可重用性是生命周期技术、系统演化以及理论和模型研发中的核心概念。</a:t>
            </a:r>
            <a:endParaRPr lang="en-US" altLang="zh-CN" sz="9600" b="1" dirty="0">
              <a:solidFill>
                <a:srgbClr val="002060"/>
              </a:solidFill>
              <a:effectLst>
                <a:outerShdw blurRad="38100" dist="38100" dir="2700000" algn="tl">
                  <a:srgbClr val="000000">
                    <a:alpha val="43137"/>
                  </a:srgbClr>
                </a:outerShdw>
              </a:effectLst>
              <a:latin typeface="LiShu"/>
              <a:ea typeface="FangSong" panose="02010609060101010101" pitchFamily="49" charset="-122"/>
              <a:cs typeface="Times New Roman" panose="02020603050405020304" pitchFamily="18" charset="0"/>
            </a:endParaRPr>
          </a:p>
          <a:p>
            <a:pPr marL="0" indent="0" algn="r">
              <a:buNone/>
              <a:defRPr/>
            </a:pPr>
            <a:r>
              <a:rPr lang="en-US" altLang="zh-CN" sz="8800" b="1" i="1" dirty="0">
                <a:solidFill>
                  <a:schemeClr val="tx1"/>
                </a:solidFill>
                <a:latin typeface="FangSong" panose="02010609060101010101" pitchFamily="49" charset="-122"/>
                <a:ea typeface="FangSong" panose="02010609060101010101" pitchFamily="49" charset="-122"/>
              </a:rPr>
              <a:t>----Peter Wegner, 1984</a:t>
            </a:r>
          </a:p>
          <a:p>
            <a:pPr marL="0" indent="0">
              <a:buNone/>
            </a:pPr>
            <a:endParaRPr lang="LID4096" dirty="0"/>
          </a:p>
        </p:txBody>
      </p:sp>
      <p:sp>
        <p:nvSpPr>
          <p:cNvPr id="2" name="Slide Number Placeholder 1">
            <a:extLst>
              <a:ext uri="{FF2B5EF4-FFF2-40B4-BE49-F238E27FC236}">
                <a16:creationId xmlns:a16="http://schemas.microsoft.com/office/drawing/2014/main" id="{13670E78-D8F5-3284-DB69-FCC685B21DD4}"/>
              </a:ext>
            </a:extLst>
          </p:cNvPr>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135893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11F97-CA9E-96AA-8A02-AAC833A5CCF3}"/>
              </a:ext>
            </a:extLst>
          </p:cNvPr>
          <p:cNvSpPr>
            <a:spLocks noGrp="1"/>
          </p:cNvSpPr>
          <p:nvPr>
            <p:ph type="title"/>
          </p:nvPr>
        </p:nvSpPr>
        <p:spPr>
          <a:xfrm>
            <a:off x="2241755" y="624110"/>
            <a:ext cx="9262857" cy="821232"/>
          </a:xfrm>
        </p:spPr>
        <p:txBody>
          <a:bodyPr>
            <a:normAutofit/>
          </a:bodyPr>
          <a:lstStyle/>
          <a:p>
            <a:r>
              <a:rPr lang="en-US" altLang="zh-CN" sz="4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Software </a:t>
            </a:r>
            <a:r>
              <a:rPr lang="en-US" sz="4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Reuse</a:t>
            </a:r>
            <a:endParaRPr lang="LID4096" sz="44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6CA22063-C9B8-AE1C-43BF-D489E8520FE6}"/>
              </a:ext>
            </a:extLst>
          </p:cNvPr>
          <p:cNvSpPr>
            <a:spLocks noGrp="1"/>
          </p:cNvSpPr>
          <p:nvPr>
            <p:ph idx="1"/>
          </p:nvPr>
        </p:nvSpPr>
        <p:spPr>
          <a:xfrm>
            <a:off x="2241755" y="1887795"/>
            <a:ext cx="9262857" cy="3441290"/>
          </a:xfrm>
          <a:ln>
            <a:solidFill>
              <a:srgbClr val="C00000"/>
            </a:solidFill>
          </a:ln>
        </p:spPr>
        <p:txBody>
          <a:bodyPr>
            <a:normAutofit fontScale="92500" lnSpcReduction="10000"/>
          </a:bodyPr>
          <a:lstStyle/>
          <a:p>
            <a:endParaRPr lang="en-US" sz="800" b="1" i="0" dirty="0">
              <a:solidFill>
                <a:srgbClr val="C00000"/>
              </a:solidFill>
              <a:effectLst>
                <a:outerShdw blurRad="38100" dist="38100" dir="2700000" algn="tl">
                  <a:srgbClr val="000000">
                    <a:alpha val="43137"/>
                  </a:srgbClr>
                </a:outerShdw>
              </a:effectLst>
              <a:latin typeface="Arial" panose="020B0604020202020204" pitchFamily="34" charset="0"/>
            </a:endParaRPr>
          </a:p>
          <a:p>
            <a:pPr>
              <a:spcBef>
                <a:spcPts val="1800"/>
              </a:spcBef>
            </a:pPr>
            <a:r>
              <a:rPr lang="en-US" sz="3000" b="1" dirty="0">
                <a:solidFill>
                  <a:srgbClr val="C00000"/>
                </a:solidFill>
                <a:effectLst>
                  <a:outerShdw blurRad="38100" dist="38100" dir="2700000" algn="tl">
                    <a:srgbClr val="000000">
                      <a:alpha val="43137"/>
                    </a:srgbClr>
                  </a:outerShdw>
                </a:effectLst>
                <a:latin typeface="Arial" panose="020B0604020202020204" pitchFamily="34" charset="0"/>
              </a:rPr>
              <a:t>S</a:t>
            </a:r>
            <a:r>
              <a:rPr lang="en-US" sz="3000" b="1" i="0" dirty="0">
                <a:solidFill>
                  <a:srgbClr val="C00000"/>
                </a:solidFill>
                <a:effectLst>
                  <a:outerShdw blurRad="38100" dist="38100" dir="2700000" algn="tl">
                    <a:srgbClr val="000000">
                      <a:alpha val="43137"/>
                    </a:srgbClr>
                  </a:outerShdw>
                </a:effectLst>
                <a:latin typeface="Arial" panose="020B0604020202020204" pitchFamily="34" charset="0"/>
              </a:rPr>
              <a:t>oftware reuse </a:t>
            </a:r>
            <a:r>
              <a:rPr lang="en-US" sz="3000" b="0" i="0" dirty="0">
                <a:solidFill>
                  <a:srgbClr val="202122"/>
                </a:solidFill>
                <a:effectLst/>
                <a:latin typeface="Arial" panose="020B0604020202020204" pitchFamily="34" charset="0"/>
              </a:rPr>
              <a:t>is the use of </a:t>
            </a:r>
            <a:r>
              <a:rPr lang="en-US" sz="3000" b="1" i="1" dirty="0">
                <a:solidFill>
                  <a:srgbClr val="002060"/>
                </a:solidFill>
                <a:effectLst/>
                <a:latin typeface="Arial" panose="020B0604020202020204" pitchFamily="34" charset="0"/>
              </a:rPr>
              <a:t>existing software</a:t>
            </a:r>
            <a:r>
              <a:rPr lang="en-US" sz="3000" b="0" i="0" dirty="0">
                <a:solidFill>
                  <a:srgbClr val="202122"/>
                </a:solidFill>
                <a:effectLst/>
                <a:latin typeface="Arial" panose="020B0604020202020204" pitchFamily="34" charset="0"/>
              </a:rPr>
              <a:t>,  or </a:t>
            </a:r>
            <a:r>
              <a:rPr lang="en-US" sz="3000" b="1" i="1" dirty="0">
                <a:solidFill>
                  <a:srgbClr val="002060"/>
                </a:solidFill>
                <a:effectLst/>
                <a:latin typeface="Arial" panose="020B0604020202020204" pitchFamily="34" charset="0"/>
              </a:rPr>
              <a:t>software knowledge</a:t>
            </a:r>
            <a:r>
              <a:rPr lang="en-US" sz="3000" b="0" i="0" dirty="0">
                <a:solidFill>
                  <a:srgbClr val="202122"/>
                </a:solidFill>
                <a:effectLst/>
                <a:latin typeface="Arial" panose="020B0604020202020204" pitchFamily="34" charset="0"/>
              </a:rPr>
              <a:t>, to build new software. [wiki] **</a:t>
            </a:r>
          </a:p>
          <a:p>
            <a:pPr>
              <a:spcBef>
                <a:spcPts val="1800"/>
              </a:spcBef>
            </a:pPr>
            <a:r>
              <a:rPr lang="en-US" sz="3000" b="1" dirty="0">
                <a:solidFill>
                  <a:srgbClr val="C00000"/>
                </a:solidFill>
                <a:effectLst>
                  <a:outerShdw blurRad="38100" dist="38100" dir="2700000" algn="tl">
                    <a:srgbClr val="000000">
                      <a:alpha val="43137"/>
                    </a:srgbClr>
                  </a:outerShdw>
                </a:effectLst>
                <a:latin typeface="Arial" panose="020B0604020202020204" pitchFamily="34" charset="0"/>
              </a:rPr>
              <a:t>S</a:t>
            </a:r>
            <a:r>
              <a:rPr lang="en-US" sz="3000" b="1" i="0" dirty="0">
                <a:solidFill>
                  <a:srgbClr val="C00000"/>
                </a:solidFill>
                <a:effectLst>
                  <a:outerShdw blurRad="38100" dist="38100" dir="2700000" algn="tl">
                    <a:srgbClr val="000000">
                      <a:alpha val="43137"/>
                    </a:srgbClr>
                  </a:outerShdw>
                </a:effectLst>
                <a:latin typeface="Arial" panose="020B0604020202020204" pitchFamily="34" charset="0"/>
              </a:rPr>
              <a:t>oftware reuse </a:t>
            </a:r>
            <a:r>
              <a:rPr lang="en-US" sz="3000" b="0" i="0" dirty="0">
                <a:solidFill>
                  <a:srgbClr val="202122"/>
                </a:solidFill>
                <a:effectLst/>
                <a:latin typeface="Arial" panose="020B0604020202020204" pitchFamily="34" charset="0"/>
              </a:rPr>
              <a:t>is the use of any existing software resources to build new software. </a:t>
            </a:r>
            <a:r>
              <a:rPr lang="en-US" sz="3000" b="1" i="0" dirty="0">
                <a:solidFill>
                  <a:srgbClr val="C00000"/>
                </a:solidFill>
                <a:effectLst>
                  <a:outerShdw blurRad="38100" dist="38100" dir="2700000" algn="tl">
                    <a:srgbClr val="000000">
                      <a:alpha val="43137"/>
                    </a:srgbClr>
                  </a:outerShdw>
                </a:effectLst>
                <a:latin typeface="Arial Narrow" panose="020B0606020202030204" pitchFamily="34" charset="0"/>
              </a:rPr>
              <a:t>software resources</a:t>
            </a:r>
            <a:r>
              <a:rPr lang="en-US" sz="3000" b="0" i="0" dirty="0">
                <a:solidFill>
                  <a:srgbClr val="202122"/>
                </a:solidFill>
                <a:effectLst>
                  <a:outerShdw blurRad="38100" dist="38100" dir="2700000" algn="tl">
                    <a:srgbClr val="000000">
                      <a:alpha val="43137"/>
                    </a:srgbClr>
                  </a:outerShdw>
                </a:effectLst>
                <a:latin typeface="Arial Narrow" panose="020B0606020202030204" pitchFamily="34" charset="0"/>
              </a:rPr>
              <a:t> </a:t>
            </a:r>
            <a:r>
              <a:rPr lang="en-US" sz="3000" b="0" i="0" dirty="0">
                <a:solidFill>
                  <a:srgbClr val="202122"/>
                </a:solidFill>
                <a:effectLst/>
                <a:latin typeface="Arial" panose="020B0604020202020204" pitchFamily="34" charset="0"/>
              </a:rPr>
              <a:t>refers to any artifacts or knowledge </a:t>
            </a:r>
            <a:r>
              <a:rPr lang="en-US" sz="3000" dirty="0">
                <a:solidFill>
                  <a:srgbClr val="202122"/>
                </a:solidFill>
                <a:latin typeface="Arial" panose="020B0604020202020204" pitchFamily="34" charset="0"/>
              </a:rPr>
              <a:t>generated during </a:t>
            </a:r>
            <a:r>
              <a:rPr lang="en-US" sz="3000" b="0" i="0" dirty="0">
                <a:solidFill>
                  <a:srgbClr val="202122"/>
                </a:solidFill>
                <a:effectLst/>
                <a:latin typeface="Arial" panose="020B0604020202020204" pitchFamily="34" charset="0"/>
              </a:rPr>
              <a:t>software development, maintenance and operation. [HLI]</a:t>
            </a:r>
            <a:endParaRPr lang="LID4096" sz="3000" dirty="0"/>
          </a:p>
        </p:txBody>
      </p:sp>
      <p:sp>
        <p:nvSpPr>
          <p:cNvPr id="2" name="Slide Number Placeholder 1">
            <a:extLst>
              <a:ext uri="{FF2B5EF4-FFF2-40B4-BE49-F238E27FC236}">
                <a16:creationId xmlns:a16="http://schemas.microsoft.com/office/drawing/2014/main" id="{E4AAA474-65EB-C830-BADE-EB0BE5F390CB}"/>
              </a:ext>
            </a:extLst>
          </p:cNvPr>
          <p:cNvSpPr>
            <a:spLocks noGrp="1"/>
          </p:cNvSpPr>
          <p:nvPr>
            <p:ph type="sldNum" sz="quarter" idx="12"/>
          </p:nvPr>
        </p:nvSpPr>
        <p:spPr/>
        <p:txBody>
          <a:bodyPr/>
          <a:lstStyle/>
          <a:p>
            <a:fld id="{D57F1E4F-1CFF-5643-939E-217C01CDF565}" type="slidenum">
              <a:rPr lang="en-US" smtClean="0"/>
              <a:pPr/>
              <a:t>6</a:t>
            </a:fld>
            <a:endParaRPr lang="en-US"/>
          </a:p>
        </p:txBody>
      </p:sp>
      <p:sp>
        <p:nvSpPr>
          <p:cNvPr id="5" name="TextBox 4">
            <a:extLst>
              <a:ext uri="{FF2B5EF4-FFF2-40B4-BE49-F238E27FC236}">
                <a16:creationId xmlns:a16="http://schemas.microsoft.com/office/drawing/2014/main" id="{F86BE469-9FA5-71A2-179E-B27773DB4B05}"/>
              </a:ext>
            </a:extLst>
          </p:cNvPr>
          <p:cNvSpPr txBox="1"/>
          <p:nvPr/>
        </p:nvSpPr>
        <p:spPr>
          <a:xfrm>
            <a:off x="2241755" y="5869858"/>
            <a:ext cx="9262857" cy="584775"/>
          </a:xfrm>
          <a:prstGeom prst="rect">
            <a:avLst/>
          </a:prstGeom>
          <a:noFill/>
        </p:spPr>
        <p:txBody>
          <a:bodyPr wrap="square" rtlCol="0">
            <a:spAutoFit/>
          </a:bodyPr>
          <a:lstStyle/>
          <a:p>
            <a:r>
              <a:rPr lang="fr-FR" sz="1600" i="1" dirty="0">
                <a:solidFill>
                  <a:srgbClr val="C00000"/>
                </a:solidFill>
                <a:latin typeface="Arial" panose="020B0604020202020204" pitchFamily="34" charset="0"/>
              </a:rPr>
              <a:t>** </a:t>
            </a:r>
            <a:r>
              <a:rPr lang="fr-FR" sz="1600" i="1" dirty="0">
                <a:solidFill>
                  <a:srgbClr val="3366BB"/>
                </a:solidFill>
                <a:latin typeface="Arial" panose="020B0604020202020204" pitchFamily="34" charset="0"/>
              </a:rPr>
              <a:t>  </a:t>
            </a:r>
            <a:r>
              <a:rPr lang="en-US" sz="1600" b="0" i="0" dirty="0">
                <a:solidFill>
                  <a:srgbClr val="202122"/>
                </a:solidFill>
                <a:effectLst/>
                <a:latin typeface="Arial" panose="020B0604020202020204" pitchFamily="34" charset="0"/>
              </a:rPr>
              <a:t>Frakes, W.B.; Kyo Kang (July 2005). "Software Reuse Research: Status and Future". </a:t>
            </a:r>
            <a:r>
              <a:rPr lang="en-US" sz="1600" b="0" i="1" dirty="0">
                <a:solidFill>
                  <a:srgbClr val="202122"/>
                </a:solidFill>
                <a:effectLst/>
                <a:latin typeface="Arial" panose="020B0604020202020204" pitchFamily="34" charset="0"/>
              </a:rPr>
              <a:t>IEEE Transactions on Software Engineering</a:t>
            </a:r>
            <a:r>
              <a:rPr lang="en-US" sz="1600" b="0" i="0" dirty="0">
                <a:solidFill>
                  <a:srgbClr val="202122"/>
                </a:solidFill>
                <a:effectLst/>
                <a:latin typeface="Arial" panose="020B0604020202020204" pitchFamily="34" charset="0"/>
              </a:rPr>
              <a:t>. </a:t>
            </a:r>
            <a:endParaRPr lang="LID4096" sz="1600" dirty="0"/>
          </a:p>
        </p:txBody>
      </p:sp>
    </p:spTree>
    <p:extLst>
      <p:ext uri="{BB962C8B-B14F-4D97-AF65-F5344CB8AC3E}">
        <p14:creationId xmlns:p14="http://schemas.microsoft.com/office/powerpoint/2010/main" val="69729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下箭头 26"/>
          <p:cNvSpPr/>
          <p:nvPr/>
        </p:nvSpPr>
        <p:spPr>
          <a:xfrm rot="14293586">
            <a:off x="4562151" y="3194275"/>
            <a:ext cx="628253" cy="932358"/>
          </a:xfrm>
          <a:prstGeom prst="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41" name="下箭头 40"/>
          <p:cNvSpPr/>
          <p:nvPr/>
        </p:nvSpPr>
        <p:spPr>
          <a:xfrm rot="6984661">
            <a:off x="2782627" y="3045499"/>
            <a:ext cx="574495" cy="1249613"/>
          </a:xfrm>
          <a:prstGeom prst="downArrow">
            <a:avLst>
              <a:gd name="adj1" fmla="val 50000"/>
              <a:gd name="adj2" fmla="val 63181"/>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46" name="圆角矩形 45"/>
          <p:cNvSpPr/>
          <p:nvPr/>
        </p:nvSpPr>
        <p:spPr>
          <a:xfrm>
            <a:off x="5249189" y="2829831"/>
            <a:ext cx="1913303" cy="995838"/>
          </a:xfrm>
          <a:prstGeom prst="roundRect">
            <a:avLst/>
          </a:prstGeom>
          <a:solidFill>
            <a:srgbClr val="0070C0"/>
          </a:solidFill>
          <a:ln w="762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a:solidFill>
                  <a:prstClr val="white"/>
                </a:solidFill>
                <a:latin typeface="Arial Narrow" panose="020B0606020202030204" pitchFamily="34" charset="0"/>
                <a:cs typeface="宋体" panose="02010600030101010101" pitchFamily="2" charset="-122"/>
              </a:rPr>
              <a:t>Big Data era</a:t>
            </a:r>
            <a:endParaRPr lang="zh-CN" altLang="en-US" sz="2000" b="1">
              <a:solidFill>
                <a:prstClr val="white"/>
              </a:solidFill>
              <a:latin typeface="Arial Narrow" panose="020B0606020202030204" pitchFamily="34" charset="0"/>
            </a:endParaRPr>
          </a:p>
        </p:txBody>
      </p:sp>
      <p:sp>
        <p:nvSpPr>
          <p:cNvPr id="20" name="流程图: 显示 19"/>
          <p:cNvSpPr/>
          <p:nvPr/>
        </p:nvSpPr>
        <p:spPr>
          <a:xfrm>
            <a:off x="9468387" y="954632"/>
            <a:ext cx="2263261" cy="1642807"/>
          </a:xfrm>
          <a:prstGeom prst="flowChartDisplay">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显示 20"/>
          <p:cNvSpPr/>
          <p:nvPr/>
        </p:nvSpPr>
        <p:spPr>
          <a:xfrm flipH="1">
            <a:off x="7156410" y="954632"/>
            <a:ext cx="2295928" cy="1659699"/>
          </a:xfrm>
          <a:prstGeom prst="flowChartDisplay">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7172459" y="1208483"/>
            <a:ext cx="2163196" cy="1200329"/>
          </a:xfrm>
          <a:prstGeom prst="rect">
            <a:avLst/>
          </a:prstGeom>
        </p:spPr>
        <p:txBody>
          <a:bodyPr wrap="square">
            <a:spAutoFit/>
          </a:bodyPr>
          <a:lstStyle/>
          <a:p>
            <a:pPr algn="ctr"/>
            <a:r>
              <a:rPr lang="en-US" altLang="zh-CN" sz="2400" spc="-150">
                <a:solidFill>
                  <a:srgbClr val="C00000"/>
                </a:solidFill>
                <a:latin typeface="Times New Roman" panose="02020603050405020304" pitchFamily="18" charset="0"/>
                <a:ea typeface="Times New Roman" panose="02020603050405020304" pitchFamily="18" charset="0"/>
              </a:rPr>
              <a:t>Big requirements</a:t>
            </a:r>
          </a:p>
          <a:p>
            <a:pPr algn="ctr"/>
            <a:r>
              <a:rPr lang="en-US" altLang="zh-CN" sz="2400" spc="-150">
                <a:solidFill>
                  <a:srgbClr val="C00000"/>
                </a:solidFill>
                <a:latin typeface="Times New Roman" panose="02020603050405020304" pitchFamily="18" charset="0"/>
                <a:ea typeface="Times New Roman" panose="02020603050405020304" pitchFamily="18" charset="0"/>
              </a:rPr>
              <a:t>Big resources</a:t>
            </a:r>
          </a:p>
          <a:p>
            <a:pPr algn="ctr"/>
            <a:r>
              <a:rPr lang="en-US" altLang="zh-CN" sz="2400" spc="-150">
                <a:latin typeface="Times New Roman" panose="02020603050405020304" pitchFamily="18" charset="0"/>
                <a:ea typeface="Times New Roman" panose="02020603050405020304" pitchFamily="18" charset="0"/>
              </a:rPr>
              <a:t>available</a:t>
            </a:r>
          </a:p>
        </p:txBody>
      </p:sp>
      <p:sp>
        <p:nvSpPr>
          <p:cNvPr id="23" name="矩形 22"/>
          <p:cNvSpPr/>
          <p:nvPr/>
        </p:nvSpPr>
        <p:spPr>
          <a:xfrm>
            <a:off x="9678542" y="1139672"/>
            <a:ext cx="2007743" cy="1200329"/>
          </a:xfrm>
          <a:prstGeom prst="rect">
            <a:avLst/>
          </a:prstGeom>
        </p:spPr>
        <p:txBody>
          <a:bodyPr wrap="square">
            <a:spAutoFit/>
          </a:bodyPr>
          <a:lstStyle/>
          <a:p>
            <a:pPr algn="ctr"/>
            <a:r>
              <a:rPr lang="en-US" altLang="zh-CN" sz="2400" spc="-150">
                <a:solidFill>
                  <a:srgbClr val="C00000"/>
                </a:solidFill>
                <a:latin typeface="Times New Roman" panose="02020603050405020304" pitchFamily="18" charset="0"/>
                <a:ea typeface="Times New Roman" panose="02020603050405020304" pitchFamily="18" charset="0"/>
              </a:rPr>
              <a:t>Advanced Technologies</a:t>
            </a:r>
            <a:r>
              <a:rPr lang="en-US" altLang="zh-CN" sz="2400" i="1" spc="-150">
                <a:solidFill>
                  <a:srgbClr val="C00000"/>
                </a:solidFill>
                <a:latin typeface="Times New Roman" panose="02020603050405020304" pitchFamily="18" charset="0"/>
                <a:ea typeface="Times New Roman" panose="02020603050405020304" pitchFamily="18" charset="0"/>
              </a:rPr>
              <a:t> </a:t>
            </a:r>
            <a:r>
              <a:rPr lang="en-US" altLang="zh-CN" sz="2400" spc="-150">
                <a:solidFill>
                  <a:prstClr val="black"/>
                </a:solidFill>
                <a:latin typeface="Times New Roman" panose="02020603050405020304" pitchFamily="18" charset="0"/>
                <a:ea typeface="Times New Roman" panose="02020603050405020304" pitchFamily="18" charset="0"/>
              </a:rPr>
              <a:t>available </a:t>
            </a:r>
            <a:endParaRPr lang="zh-CN" altLang="en-US" sz="2400" spc="-150">
              <a:solidFill>
                <a:prstClr val="black"/>
              </a:solidFill>
            </a:endParaRPr>
          </a:p>
        </p:txBody>
      </p:sp>
      <p:sp>
        <p:nvSpPr>
          <p:cNvPr id="24" name="燕尾形 23"/>
          <p:cNvSpPr/>
          <p:nvPr/>
        </p:nvSpPr>
        <p:spPr>
          <a:xfrm rot="16200000">
            <a:off x="8648799" y="2222985"/>
            <a:ext cx="1576744" cy="1742958"/>
          </a:xfrm>
          <a:prstGeom prst="chevr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5" name="文本框 24"/>
          <p:cNvSpPr txBox="1"/>
          <p:nvPr/>
        </p:nvSpPr>
        <p:spPr>
          <a:xfrm>
            <a:off x="8608892" y="2719840"/>
            <a:ext cx="1686891" cy="400110"/>
          </a:xfrm>
          <a:prstGeom prst="rect">
            <a:avLst/>
          </a:prstGeom>
          <a:noFill/>
        </p:spPr>
        <p:txBody>
          <a:bodyPr wrap="square" rtlCol="0">
            <a:spAutoFit/>
          </a:bodyPr>
          <a:lstStyle/>
          <a:p>
            <a:r>
              <a:rPr lang="en-US" altLang="zh-CN" sz="2000">
                <a:solidFill>
                  <a:prstClr val="black"/>
                </a:solidFill>
                <a:latin typeface="Arial" panose="020B0604020202020204" pitchFamily="34" charset="0"/>
                <a:cs typeface="Arial" panose="020B0604020202020204" pitchFamily="34" charset="0"/>
              </a:rPr>
              <a:t>Because of</a:t>
            </a:r>
            <a:endParaRPr lang="zh-CN" altLang="en-US" sz="2000">
              <a:solidFill>
                <a:prstClr val="black"/>
              </a:solidFill>
              <a:latin typeface="Arial" panose="020B0604020202020204" pitchFamily="34" charset="0"/>
              <a:cs typeface="Arial" panose="020B0604020202020204" pitchFamily="34" charset="0"/>
            </a:endParaRPr>
          </a:p>
        </p:txBody>
      </p:sp>
      <p:sp>
        <p:nvSpPr>
          <p:cNvPr id="26" name="矩形 25"/>
          <p:cNvSpPr/>
          <p:nvPr/>
        </p:nvSpPr>
        <p:spPr>
          <a:xfrm>
            <a:off x="2177918" y="374181"/>
            <a:ext cx="4269130" cy="707886"/>
          </a:xfrm>
          <a:prstGeom prst="rect">
            <a:avLst/>
          </a:prstGeom>
        </p:spPr>
        <p:txBody>
          <a:bodyPr wrap="square">
            <a:spAutoFit/>
          </a:bodyPr>
          <a:lstStyle/>
          <a:p>
            <a:r>
              <a:rPr lang="en-US" altLang="zh-CN" sz="4000" ker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Software Era? </a:t>
            </a:r>
            <a:endParaRPr lang="zh-CN" altLang="en-US" sz="400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8" name="矩形 27"/>
          <p:cNvSpPr/>
          <p:nvPr/>
        </p:nvSpPr>
        <p:spPr>
          <a:xfrm>
            <a:off x="1062869" y="1253760"/>
            <a:ext cx="6243740" cy="1015663"/>
          </a:xfrm>
          <a:prstGeom prst="rect">
            <a:avLst/>
          </a:prstGeom>
        </p:spPr>
        <p:txBody>
          <a:bodyPr wrap="square">
            <a:spAutoFit/>
          </a:bodyPr>
          <a:lstStyle/>
          <a:p>
            <a:r>
              <a:rPr lang="en-US" altLang="zh-CN" sz="2000" b="1">
                <a:solidFill>
                  <a:srgbClr val="C00000"/>
                </a:solidFill>
              </a:rPr>
              <a:t>Era</a:t>
            </a:r>
            <a:r>
              <a:rPr lang="en-US" altLang="zh-CN" sz="2000">
                <a:solidFill>
                  <a:prstClr val="black"/>
                </a:solidFill>
              </a:rPr>
              <a:t> refers to a period of time marked by some </a:t>
            </a:r>
            <a:r>
              <a:rPr lang="en-US" altLang="zh-CN" sz="2000" b="1" i="1">
                <a:solidFill>
                  <a:srgbClr val="C00000"/>
                </a:solidFill>
              </a:rPr>
              <a:t>events</a:t>
            </a:r>
            <a:r>
              <a:rPr lang="en-US" altLang="zh-CN" sz="2000">
                <a:solidFill>
                  <a:prstClr val="black"/>
                </a:solidFill>
              </a:rPr>
              <a:t> or </a:t>
            </a:r>
            <a:r>
              <a:rPr lang="en-US" altLang="zh-CN" sz="2000" b="1" i="1">
                <a:solidFill>
                  <a:srgbClr val="C00000"/>
                </a:solidFill>
              </a:rPr>
              <a:t>changes</a:t>
            </a:r>
            <a:r>
              <a:rPr lang="en-US" altLang="zh-CN" sz="2000">
                <a:solidFill>
                  <a:prstClr val="black"/>
                </a:solidFill>
              </a:rPr>
              <a:t> which are important worldwide[wiki] .</a:t>
            </a:r>
            <a:endParaRPr lang="zh-CN" altLang="zh-CN" sz="2000">
              <a:solidFill>
                <a:prstClr val="black"/>
              </a:solidFill>
            </a:endParaRPr>
          </a:p>
        </p:txBody>
      </p:sp>
      <p:sp>
        <p:nvSpPr>
          <p:cNvPr id="33" name="圆角矩形 32"/>
          <p:cNvSpPr/>
          <p:nvPr/>
        </p:nvSpPr>
        <p:spPr>
          <a:xfrm>
            <a:off x="941791" y="3133988"/>
            <a:ext cx="1639848" cy="776041"/>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prstClr val="white"/>
                </a:solidFill>
                <a:latin typeface="Arial Narrow" panose="020B0606020202030204" pitchFamily="34" charset="0"/>
              </a:rPr>
              <a:t>Internet era</a:t>
            </a:r>
            <a:endParaRPr lang="zh-CN" altLang="en-US" sz="2000" b="1" kern="0" dirty="0">
              <a:solidFill>
                <a:prstClr val="white"/>
              </a:solidFill>
              <a:latin typeface="Arial Narrow" panose="020B0606020202030204" pitchFamily="34" charset="0"/>
            </a:endParaRPr>
          </a:p>
        </p:txBody>
      </p:sp>
      <p:sp>
        <p:nvSpPr>
          <p:cNvPr id="34" name="圆角矩形 33"/>
          <p:cNvSpPr/>
          <p:nvPr/>
        </p:nvSpPr>
        <p:spPr>
          <a:xfrm>
            <a:off x="2747627" y="5272926"/>
            <a:ext cx="2043605" cy="924435"/>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prstClr val="white"/>
                </a:solidFill>
                <a:latin typeface="Arial Narrow" panose="020B0606020202030204" pitchFamily="34" charset="0"/>
                <a:cs typeface="宋体" panose="02010600030101010101" pitchFamily="2" charset="-122"/>
              </a:rPr>
              <a:t>Cloud Computing </a:t>
            </a:r>
          </a:p>
          <a:p>
            <a:pPr algn="ctr"/>
            <a:r>
              <a:rPr lang="en-US" altLang="zh-CN" sz="2000" b="1" kern="0" dirty="0">
                <a:solidFill>
                  <a:prstClr val="white"/>
                </a:solidFill>
                <a:latin typeface="Arial Narrow" panose="020B0606020202030204" pitchFamily="34" charset="0"/>
                <a:cs typeface="宋体" panose="02010600030101010101" pitchFamily="2" charset="-122"/>
              </a:rPr>
              <a:t>era</a:t>
            </a:r>
            <a:endParaRPr lang="zh-CN" altLang="en-US" sz="2000" b="1" dirty="0">
              <a:solidFill>
                <a:prstClr val="white"/>
              </a:solidFill>
              <a:latin typeface="Arial Narrow" panose="020B0606020202030204" pitchFamily="34" charset="0"/>
            </a:endParaRPr>
          </a:p>
        </p:txBody>
      </p:sp>
      <p:sp>
        <p:nvSpPr>
          <p:cNvPr id="36" name="下箭头 35"/>
          <p:cNvSpPr/>
          <p:nvPr/>
        </p:nvSpPr>
        <p:spPr>
          <a:xfrm rot="16200000">
            <a:off x="6427215" y="2114581"/>
            <a:ext cx="577874" cy="4234667"/>
          </a:xfrm>
          <a:prstGeom prst="downArrow">
            <a:avLst/>
          </a:prstGeom>
          <a:solidFill>
            <a:srgbClr val="002060"/>
          </a:solidFill>
          <a:ln>
            <a:noFill/>
          </a:ln>
          <a:effectLst>
            <a:glow rad="635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37" name="下箭头 36"/>
          <p:cNvSpPr/>
          <p:nvPr/>
        </p:nvSpPr>
        <p:spPr>
          <a:xfrm rot="18417531">
            <a:off x="4524773" y="4182657"/>
            <a:ext cx="577874" cy="1209358"/>
          </a:xfrm>
          <a:prstGeom prst="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38" name="下箭头 37"/>
          <p:cNvSpPr/>
          <p:nvPr/>
        </p:nvSpPr>
        <p:spPr>
          <a:xfrm>
            <a:off x="3734609" y="4471144"/>
            <a:ext cx="577874" cy="895199"/>
          </a:xfrm>
          <a:prstGeom prst="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39" name="下箭头 38"/>
          <p:cNvSpPr/>
          <p:nvPr/>
        </p:nvSpPr>
        <p:spPr>
          <a:xfrm rot="10800000">
            <a:off x="3685537" y="3025954"/>
            <a:ext cx="628253" cy="879824"/>
          </a:xfrm>
          <a:prstGeom prst="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43" name="圆角矩形 42"/>
          <p:cNvSpPr/>
          <p:nvPr/>
        </p:nvSpPr>
        <p:spPr>
          <a:xfrm>
            <a:off x="984187" y="4471144"/>
            <a:ext cx="1639848" cy="925472"/>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altLang="zh-CN" sz="2000" b="1" kern="0" dirty="0">
                <a:solidFill>
                  <a:prstClr val="white"/>
                </a:solidFill>
                <a:latin typeface="Arial Narrow" panose="020B0606020202030204" pitchFamily="34" charset="0"/>
              </a:rPr>
              <a:t>Information era</a:t>
            </a:r>
            <a:endParaRPr lang="zh-CN" altLang="en-US" sz="2000" b="1" kern="0" dirty="0">
              <a:solidFill>
                <a:prstClr val="white"/>
              </a:solidFill>
              <a:latin typeface="Arial Narrow" panose="020B0606020202030204" pitchFamily="34" charset="0"/>
            </a:endParaRPr>
          </a:p>
        </p:txBody>
      </p:sp>
      <p:sp>
        <p:nvSpPr>
          <p:cNvPr id="31" name="圆角矩形 30"/>
          <p:cNvSpPr/>
          <p:nvPr/>
        </p:nvSpPr>
        <p:spPr>
          <a:xfrm>
            <a:off x="2747626" y="2191955"/>
            <a:ext cx="2379737" cy="853345"/>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ts val="1900"/>
              </a:lnSpc>
            </a:pPr>
            <a:r>
              <a:rPr lang="en-US" altLang="zh-CN" sz="2000" b="1" kern="0">
                <a:solidFill>
                  <a:prstClr val="white"/>
                </a:solidFill>
                <a:latin typeface="Arial Narrow" panose="020B0606020202030204" pitchFamily="34" charset="0"/>
                <a:cs typeface="宋体" panose="02010600030101010101" pitchFamily="2" charset="-122"/>
              </a:rPr>
              <a:t>Artificial </a:t>
            </a:r>
          </a:p>
          <a:p>
            <a:pPr algn="ctr">
              <a:lnSpc>
                <a:spcPts val="1900"/>
              </a:lnSpc>
            </a:pPr>
            <a:r>
              <a:rPr lang="en-US" altLang="zh-CN" sz="2000" b="1" kern="0">
                <a:solidFill>
                  <a:prstClr val="white"/>
                </a:solidFill>
                <a:latin typeface="Arial Narrow" panose="020B0606020202030204" pitchFamily="34" charset="0"/>
                <a:cs typeface="宋体" panose="02010600030101010101" pitchFamily="2" charset="-122"/>
              </a:rPr>
              <a:t>Intelligence</a:t>
            </a:r>
          </a:p>
          <a:p>
            <a:pPr algn="ctr">
              <a:lnSpc>
                <a:spcPts val="1900"/>
              </a:lnSpc>
            </a:pPr>
            <a:r>
              <a:rPr lang="en-US" altLang="zh-CN" sz="2000" b="1" kern="0">
                <a:solidFill>
                  <a:prstClr val="white"/>
                </a:solidFill>
                <a:latin typeface="Arial Narrow" panose="020B0606020202030204" pitchFamily="34" charset="0"/>
                <a:cs typeface="宋体" panose="02010600030101010101" pitchFamily="2" charset="-122"/>
              </a:rPr>
              <a:t> era</a:t>
            </a:r>
            <a:endParaRPr lang="zh-CN" altLang="en-US" sz="2000" b="1">
              <a:solidFill>
                <a:prstClr val="white"/>
              </a:solidFill>
              <a:latin typeface="Arial Narrow" panose="020B0606020202030204" pitchFamily="34" charset="0"/>
            </a:endParaRPr>
          </a:p>
        </p:txBody>
      </p:sp>
      <p:sp>
        <p:nvSpPr>
          <p:cNvPr id="7" name="爆炸形 1 6"/>
          <p:cNvSpPr/>
          <p:nvPr/>
        </p:nvSpPr>
        <p:spPr>
          <a:xfrm>
            <a:off x="7743793" y="3097751"/>
            <a:ext cx="3787013" cy="2865374"/>
          </a:xfrm>
          <a:prstGeom prst="irregularSeal1">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0">
                <a:solidFill>
                  <a:prstClr val="white"/>
                </a:solidFill>
                <a:latin typeface="Arial Narrow" panose="020B0606020202030204" pitchFamily="34" charset="0"/>
                <a:cs typeface="宋体" panose="02010600030101010101" pitchFamily="2" charset="-122"/>
              </a:rPr>
              <a:t>Software  </a:t>
            </a:r>
          </a:p>
          <a:p>
            <a:pPr algn="ctr"/>
            <a:r>
              <a:rPr lang="en-US" altLang="zh-CN" sz="3200" kern="0">
                <a:solidFill>
                  <a:prstClr val="white"/>
                </a:solidFill>
                <a:latin typeface="Arial Narrow" panose="020B0606020202030204" pitchFamily="34" charset="0"/>
                <a:cs typeface="宋体" panose="02010600030101010101" pitchFamily="2" charset="-122"/>
              </a:rPr>
              <a:t>era?</a:t>
            </a:r>
            <a:endParaRPr lang="zh-CN" altLang="en-US" sz="3200">
              <a:solidFill>
                <a:prstClr val="white"/>
              </a:solidFill>
              <a:latin typeface="Arial Narrow" panose="020B0606020202030204" pitchFamily="34" charset="0"/>
            </a:endParaRPr>
          </a:p>
        </p:txBody>
      </p:sp>
      <p:sp>
        <p:nvSpPr>
          <p:cNvPr id="44" name="圆角矩形 43"/>
          <p:cNvSpPr/>
          <p:nvPr/>
        </p:nvSpPr>
        <p:spPr>
          <a:xfrm>
            <a:off x="5306564" y="4855612"/>
            <a:ext cx="1766542" cy="877642"/>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kern="0">
                <a:solidFill>
                  <a:prstClr val="white"/>
                </a:solidFill>
                <a:latin typeface="Arial Narrow" panose="020B0606020202030204" pitchFamily="34" charset="0"/>
                <a:cs typeface="宋体" panose="02010600030101010101" pitchFamily="2" charset="-122"/>
              </a:rPr>
              <a:t>…</a:t>
            </a:r>
            <a:r>
              <a:rPr lang="en-US" altLang="zh-CN" sz="2400" kern="0">
                <a:solidFill>
                  <a:prstClr val="white"/>
                </a:solidFill>
                <a:latin typeface="Arial Narrow" panose="020B0606020202030204" pitchFamily="34" charset="0"/>
                <a:cs typeface="宋体" panose="02010600030101010101" pitchFamily="2" charset="-122"/>
              </a:rPr>
              <a:t> era</a:t>
            </a:r>
            <a:endParaRPr lang="zh-CN" altLang="en-US" sz="2400">
              <a:solidFill>
                <a:prstClr val="white"/>
              </a:solidFill>
              <a:latin typeface="Arial Narrow" panose="020B0606020202030204" pitchFamily="34" charset="0"/>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7</a:t>
            </a:fld>
            <a:endParaRPr lang="en-US"/>
          </a:p>
        </p:txBody>
      </p:sp>
      <p:sp>
        <p:nvSpPr>
          <p:cNvPr id="3" name="圆角矩形 2"/>
          <p:cNvSpPr/>
          <p:nvPr/>
        </p:nvSpPr>
        <p:spPr>
          <a:xfrm>
            <a:off x="6923883" y="207818"/>
            <a:ext cx="5056910" cy="57996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"our civilization runs on software.“</a:t>
            </a:r>
          </a:p>
          <a:p>
            <a:r>
              <a:rPr lang="en-US" altLang="zh-CN"/>
              <a:t>                                   ---Bjarne </a:t>
            </a:r>
            <a:r>
              <a:rPr lang="en-US" altLang="zh-CN" err="1"/>
              <a:t>Stroustrup</a:t>
            </a:r>
            <a:endParaRPr lang="zh-CN" altLang="en-US"/>
          </a:p>
        </p:txBody>
      </p:sp>
      <p:sp>
        <p:nvSpPr>
          <p:cNvPr id="29" name="下箭头 28"/>
          <p:cNvSpPr/>
          <p:nvPr/>
        </p:nvSpPr>
        <p:spPr>
          <a:xfrm rot="3724586">
            <a:off x="2701846" y="4286840"/>
            <a:ext cx="577874" cy="895199"/>
          </a:xfrm>
          <a:prstGeom prst="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Arial Narrow" panose="020B0606020202030204" pitchFamily="34" charset="0"/>
            </a:endParaRPr>
          </a:p>
        </p:txBody>
      </p:sp>
      <p:sp>
        <p:nvSpPr>
          <p:cNvPr id="32" name="椭圆 31"/>
          <p:cNvSpPr/>
          <p:nvPr/>
        </p:nvSpPr>
        <p:spPr>
          <a:xfrm>
            <a:off x="3211167" y="3750273"/>
            <a:ext cx="1555911" cy="986700"/>
          </a:xfrm>
          <a:prstGeom prst="ellipse">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ts val="2400"/>
              </a:lnSpc>
            </a:pPr>
            <a:r>
              <a:rPr lang="en-US" altLang="zh-CN" sz="2800" b="1">
                <a:solidFill>
                  <a:prstClr val="white"/>
                </a:solidFill>
                <a:effectLst>
                  <a:outerShdw blurRad="38100" dist="38100" dir="2700000" algn="tl">
                    <a:srgbClr val="000000">
                      <a:alpha val="43137"/>
                    </a:srgbClr>
                  </a:outerShdw>
                </a:effectLst>
                <a:latin typeface="Arial Narrow" panose="020B0606020202030204" pitchFamily="34" charset="0"/>
              </a:rPr>
              <a:t>Soft-ware</a:t>
            </a:r>
            <a:endParaRPr lang="zh-CN" altLang="en-US" sz="2800" b="1">
              <a:solidFill>
                <a:prstClr val="white"/>
              </a:solidFill>
              <a:effectLst>
                <a:outerShdw blurRad="38100" dist="38100" dir="2700000" algn="tl">
                  <a:srgbClr val="000000">
                    <a:alpha val="43137"/>
                  </a:srgbClr>
                </a:outerShdw>
              </a:effectLst>
              <a:latin typeface="Arial Narrow" panose="020B0606020202030204" pitchFamily="34" charset="0"/>
            </a:endParaRPr>
          </a:p>
        </p:txBody>
      </p:sp>
    </p:spTree>
    <p:extLst>
      <p:ext uri="{BB962C8B-B14F-4D97-AF65-F5344CB8AC3E}">
        <p14:creationId xmlns:p14="http://schemas.microsoft.com/office/powerpoint/2010/main" val="294490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78176" y="311344"/>
            <a:ext cx="8247141" cy="659000"/>
          </a:xfrm>
        </p:spPr>
        <p:txBody>
          <a:bodyPr>
            <a:noAutofit/>
          </a:bodyPr>
          <a:lstStyle/>
          <a:p>
            <a:pPr>
              <a:spcBef>
                <a:spcPts val="600"/>
              </a:spcBef>
            </a:pPr>
            <a:r>
              <a:rPr lang="en-US" altLang="zh-CN" sz="4000">
                <a:solidFill>
                  <a:srgbClr val="C00000"/>
                </a:solidFill>
                <a:effectLst>
                  <a:outerShdw blurRad="38100" dist="38100" dir="2700000" algn="tl">
                    <a:srgbClr val="000000">
                      <a:alpha val="43137"/>
                    </a:srgbClr>
                  </a:outerShdw>
                </a:effectLst>
                <a:latin typeface="Arial Narrow" panose="020B0606020202030204" pitchFamily="34" charset="0"/>
                <a:ea typeface="SimSun" panose="02010600030101010101" pitchFamily="2" charset="-122"/>
                <a:cs typeface="Arial" panose="020B0604020202020204" pitchFamily="34" charset="0"/>
              </a:rPr>
              <a:t>A software era is on the way to us</a:t>
            </a:r>
          </a:p>
        </p:txBody>
      </p:sp>
      <p:sp>
        <p:nvSpPr>
          <p:cNvPr id="2" name="灯片编号占位符 1"/>
          <p:cNvSpPr>
            <a:spLocks noGrp="1"/>
          </p:cNvSpPr>
          <p:nvPr>
            <p:ph type="sldNum" sz="quarter" idx="12"/>
          </p:nvPr>
        </p:nvSpPr>
        <p:spPr/>
        <p:txBody>
          <a:bodyPr/>
          <a:lstStyle/>
          <a:p>
            <a:fld id="{D57F1E4F-1CFF-5643-939E-217C01CDF565}" type="slidenum">
              <a:rPr lang="en-US" smtClean="0"/>
              <a:pPr/>
              <a:t>8</a:t>
            </a:fld>
            <a:endParaRPr lang="en-US"/>
          </a:p>
        </p:txBody>
      </p:sp>
      <p:sp>
        <p:nvSpPr>
          <p:cNvPr id="5" name="文本框 4"/>
          <p:cNvSpPr txBox="1"/>
          <p:nvPr/>
        </p:nvSpPr>
        <p:spPr>
          <a:xfrm>
            <a:off x="1065460" y="970344"/>
            <a:ext cx="9587905" cy="5893921"/>
          </a:xfrm>
          <a:prstGeom prst="rect">
            <a:avLst/>
          </a:prstGeom>
          <a:noFill/>
        </p:spPr>
        <p:txBody>
          <a:bodyPr wrap="square" rtlCol="0">
            <a:spAutoFit/>
          </a:bodyPr>
          <a:lstStyle/>
          <a:p>
            <a:pPr>
              <a:spcBef>
                <a:spcPts val="600"/>
              </a:spcBef>
            </a:pPr>
            <a:r>
              <a:rPr lang="en-US" altLang="zh-CN" sz="2000" dirty="0">
                <a:latin typeface="Arial" panose="020B0604020202020204" pitchFamily="34" charset="0"/>
                <a:ea typeface="SimSun" panose="02010600030101010101" pitchFamily="2" charset="-122"/>
                <a:cs typeface="Arial" panose="020B0604020202020204" pitchFamily="34" charset="0"/>
              </a:rPr>
              <a:t>       And such a huge presence is also a tremendous data resource, a complex, diverse and knowledge-intensive and capital-intensive resource. This </a:t>
            </a:r>
            <a:r>
              <a:rPr lang="en-US" altLang="zh-CN" sz="2000" dirty="0">
                <a:solidFill>
                  <a:srgbClr val="C00000"/>
                </a:solidFill>
                <a:latin typeface="Arial" panose="020B0604020202020204" pitchFamily="34" charset="0"/>
                <a:ea typeface="SimSun" panose="02010600030101010101" pitchFamily="2" charset="-122"/>
                <a:cs typeface="Arial" panose="020B0604020202020204" pitchFamily="34" charset="0"/>
              </a:rPr>
              <a:t>huge amount</a:t>
            </a:r>
            <a:r>
              <a:rPr lang="zh-CN" altLang="en-US" sz="2000" dirty="0">
                <a:solidFill>
                  <a:srgbClr val="C00000"/>
                </a:solidFill>
                <a:latin typeface="Arial" panose="020B0604020202020204" pitchFamily="34" charset="0"/>
                <a:ea typeface="SimSun" panose="02010600030101010101" pitchFamily="2" charset="-122"/>
                <a:cs typeface="Arial" panose="020B0604020202020204" pitchFamily="34" charset="0"/>
              </a:rPr>
              <a:t> </a:t>
            </a:r>
            <a:r>
              <a:rPr lang="en-US" altLang="zh-CN" sz="2000" dirty="0">
                <a:solidFill>
                  <a:srgbClr val="C00000"/>
                </a:solidFill>
                <a:latin typeface="Arial" panose="020B0604020202020204" pitchFamily="34" charset="0"/>
                <a:ea typeface="SimSun" panose="02010600030101010101" pitchFamily="2" charset="-122"/>
                <a:cs typeface="Arial" panose="020B0604020202020204" pitchFamily="34" charset="0"/>
              </a:rPr>
              <a:t>of resources </a:t>
            </a:r>
            <a:r>
              <a:rPr lang="en-US" altLang="zh-CN" sz="2000" dirty="0">
                <a:latin typeface="Arial" panose="020B0604020202020204" pitchFamily="34" charset="0"/>
                <a:ea typeface="SimSun" panose="02010600030101010101" pitchFamily="2" charset="-122"/>
                <a:cs typeface="Arial" panose="020B0604020202020204" pitchFamily="34" charset="0"/>
              </a:rPr>
              <a:t>may change the shape of software engineering.</a:t>
            </a:r>
          </a:p>
          <a:p>
            <a:pPr>
              <a:spcBef>
                <a:spcPts val="600"/>
              </a:spcBef>
            </a:pPr>
            <a:endParaRPr lang="en-US" altLang="zh-CN" sz="2000" b="1" dirty="0">
              <a:solidFill>
                <a:srgbClr val="FF0000"/>
              </a:solidFill>
              <a:latin typeface="Arial" panose="020B0604020202020204" pitchFamily="34" charset="0"/>
              <a:ea typeface="SimSun" panose="02010600030101010101" pitchFamily="2" charset="-122"/>
              <a:cs typeface="Arial" panose="020B0604020202020204" pitchFamily="34" charset="0"/>
            </a:endParaRPr>
          </a:p>
          <a:p>
            <a:pPr>
              <a:spcBef>
                <a:spcPts val="600"/>
              </a:spcBef>
            </a:pPr>
            <a:endParaRPr lang="en-US" altLang="zh-CN" sz="2000" b="1" dirty="0">
              <a:solidFill>
                <a:srgbClr val="FF0000"/>
              </a:solidFill>
              <a:latin typeface="Arial" panose="020B0604020202020204" pitchFamily="34" charset="0"/>
              <a:ea typeface="SimSun" panose="02010600030101010101" pitchFamily="2" charset="-122"/>
              <a:cs typeface="Arial" panose="020B0604020202020204" pitchFamily="34" charset="0"/>
            </a:endParaRPr>
          </a:p>
          <a:p>
            <a:pPr>
              <a:spcBef>
                <a:spcPts val="600"/>
              </a:spcBef>
            </a:pPr>
            <a:endParaRPr lang="en-US" altLang="zh-CN" sz="2000" b="1" dirty="0">
              <a:solidFill>
                <a:srgbClr val="FF0000"/>
              </a:solidFill>
              <a:latin typeface="Arial" panose="020B0604020202020204" pitchFamily="34" charset="0"/>
              <a:ea typeface="SimSun" panose="02010600030101010101" pitchFamily="2" charset="-122"/>
              <a:cs typeface="Arial" panose="020B0604020202020204" pitchFamily="34" charset="0"/>
            </a:endParaRPr>
          </a:p>
          <a:p>
            <a:pPr>
              <a:spcBef>
                <a:spcPts val="600"/>
              </a:spcBef>
            </a:pPr>
            <a:endParaRPr lang="en-US" altLang="zh-CN" sz="2000" b="1" dirty="0">
              <a:solidFill>
                <a:srgbClr val="FF0000"/>
              </a:solidFill>
              <a:latin typeface="Arial" panose="020B0604020202020204" pitchFamily="34" charset="0"/>
              <a:ea typeface="SimSun" panose="02010600030101010101" pitchFamily="2" charset="-122"/>
              <a:cs typeface="Arial" panose="020B0604020202020204" pitchFamily="34" charset="0"/>
            </a:endParaRPr>
          </a:p>
          <a:p>
            <a:pPr>
              <a:spcBef>
                <a:spcPts val="600"/>
              </a:spcBef>
            </a:pPr>
            <a:endParaRPr lang="en-US" altLang="zh-CN" sz="2000" b="1" dirty="0">
              <a:solidFill>
                <a:srgbClr val="FF0000"/>
              </a:solidFill>
              <a:latin typeface="Arial" panose="020B0604020202020204" pitchFamily="34" charset="0"/>
              <a:ea typeface="SimSun" panose="02010600030101010101" pitchFamily="2" charset="-122"/>
              <a:cs typeface="Arial" panose="020B0604020202020204" pitchFamily="34" charset="0"/>
            </a:endParaRPr>
          </a:p>
          <a:p>
            <a:pPr>
              <a:spcBef>
                <a:spcPts val="600"/>
              </a:spcBef>
            </a:pPr>
            <a:r>
              <a:rPr lang="zh-CN" altLang="en-US" sz="2000" b="1" dirty="0">
                <a:solidFill>
                  <a:srgbClr val="FF0000"/>
                </a:solidFill>
                <a:latin typeface="SimSun" panose="02010600030101010101" pitchFamily="2" charset="-122"/>
                <a:ea typeface="SimSun" panose="02010600030101010101" pitchFamily="2" charset="-122"/>
              </a:rPr>
              <a:t>   </a:t>
            </a:r>
            <a:r>
              <a:rPr lang="en-US" altLang="zh-CN" sz="2000" dirty="0">
                <a:latin typeface="Arial" panose="020B0604020202020204" pitchFamily="34" charset="0"/>
                <a:ea typeface="SimSun" panose="02010600030101010101" pitchFamily="2" charset="-122"/>
                <a:cs typeface="Arial" panose="020B0604020202020204" pitchFamily="34" charset="0"/>
              </a:rPr>
              <a:t>With the rapid growth of software requirements, and the accumulation and efficient use of software resources, the degree of intensification and automation of software production will rapidly increase, and the substantial improvement in software production quality and efficiency will be possible. </a:t>
            </a:r>
            <a:r>
              <a:rPr lang="en-US" altLang="zh-CN" sz="2000" dirty="0">
                <a:solidFill>
                  <a:srgbClr val="C00000"/>
                </a:solidFill>
                <a:latin typeface="Arial" panose="020B0604020202020204" pitchFamily="34" charset="0"/>
                <a:ea typeface="SimSun" panose="02010600030101010101" pitchFamily="2" charset="-122"/>
                <a:cs typeface="Arial" panose="020B0604020202020204" pitchFamily="34" charset="0"/>
              </a:rPr>
              <a:t>A software era is approaching, </a:t>
            </a:r>
            <a:r>
              <a:rPr lang="en-US" altLang="zh-CN" sz="2000" dirty="0">
                <a:latin typeface="Arial" panose="020B0604020202020204" pitchFamily="34" charset="0"/>
                <a:ea typeface="SimSun" panose="02010600030101010101" pitchFamily="2" charset="-122"/>
                <a:cs typeface="Arial" panose="020B0604020202020204" pitchFamily="34" charset="0"/>
              </a:rPr>
              <a:t>man‘s way of life and the whole world will undergo tremendous changes.</a:t>
            </a:r>
          </a:p>
          <a:p>
            <a:endParaRPr lang="en-US" altLang="zh-CN" dirty="0">
              <a:latin typeface="Arial" panose="020B0604020202020204" pitchFamily="34" charset="0"/>
              <a:ea typeface="Simsun (Founder Extended)" panose="03000509000000000000" pitchFamily="65" charset="-122"/>
              <a:cs typeface="Arial" panose="020B0604020202020204" pitchFamily="34" charset="0"/>
            </a:endParaRPr>
          </a:p>
          <a:p>
            <a:endParaRPr lang="zh-CN" altLang="zh-CN" sz="2400" dirty="0">
              <a:latin typeface="Arial" panose="020B0604020202020204" pitchFamily="34" charset="0"/>
              <a:cs typeface="Arial" panose="020B0604020202020204" pitchFamily="34" charset="0"/>
            </a:endParaRPr>
          </a:p>
          <a:p>
            <a:pPr>
              <a:spcBef>
                <a:spcPts val="600"/>
              </a:spcBef>
            </a:pPr>
            <a:endParaRPr lang="en-US" altLang="zh-CN" sz="2000" dirty="0">
              <a:latin typeface="Arial" panose="020B0604020202020204" pitchFamily="34" charset="0"/>
              <a:ea typeface="SimSun" panose="02010600030101010101" pitchFamily="2" charset="-122"/>
              <a:cs typeface="Arial" panose="020B0604020202020204" pitchFamily="34" charset="0"/>
            </a:endParaRPr>
          </a:p>
        </p:txBody>
      </p:sp>
      <p:grpSp>
        <p:nvGrpSpPr>
          <p:cNvPr id="58" name="组合 57"/>
          <p:cNvGrpSpPr/>
          <p:nvPr/>
        </p:nvGrpSpPr>
        <p:grpSpPr>
          <a:xfrm>
            <a:off x="1925861" y="2197829"/>
            <a:ext cx="7394797" cy="1231171"/>
            <a:chOff x="2725207" y="2719152"/>
            <a:chExt cx="7394797" cy="1255219"/>
          </a:xfrm>
        </p:grpSpPr>
        <p:sp>
          <p:nvSpPr>
            <p:cNvPr id="7" name="流程图: 显示 6"/>
            <p:cNvSpPr/>
            <p:nvPr/>
          </p:nvSpPr>
          <p:spPr>
            <a:xfrm flipH="1">
              <a:off x="2725207" y="2730322"/>
              <a:ext cx="3421053" cy="329719"/>
            </a:xfrm>
            <a:prstGeom prst="flowChartDisplay">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Big Requirements </a:t>
              </a:r>
              <a:endParaRPr lang="zh-CN" altLang="en-US">
                <a:solidFill>
                  <a:schemeClr val="bg1"/>
                </a:solidFill>
              </a:endParaRPr>
            </a:p>
          </p:txBody>
        </p:sp>
        <p:sp>
          <p:nvSpPr>
            <p:cNvPr id="3" name="椭圆 2"/>
            <p:cNvSpPr/>
            <p:nvPr/>
          </p:nvSpPr>
          <p:spPr>
            <a:xfrm>
              <a:off x="8119323" y="2719152"/>
              <a:ext cx="2000681" cy="1244050"/>
            </a:xfrm>
            <a:prstGeom prst="ellipse">
              <a:avLst/>
            </a:prstGeom>
            <a:solidFill>
              <a:srgbClr val="0070C0"/>
            </a:solidFill>
            <a:ln>
              <a:noFill/>
            </a:ln>
            <a:effectLst>
              <a:glow rad="228600">
                <a:schemeClr val="accent1">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Software Era</a:t>
              </a:r>
            </a:p>
          </p:txBody>
        </p:sp>
        <p:sp>
          <p:nvSpPr>
            <p:cNvPr id="10" name="流程图: 显示 9"/>
            <p:cNvSpPr/>
            <p:nvPr/>
          </p:nvSpPr>
          <p:spPr>
            <a:xfrm flipH="1">
              <a:off x="3958022" y="3644652"/>
              <a:ext cx="3441094" cy="329719"/>
            </a:xfrm>
            <a:prstGeom prst="flowChartDisplay">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New Technology</a:t>
              </a:r>
              <a:endParaRPr lang="zh-CN" altLang="en-US">
                <a:solidFill>
                  <a:schemeClr val="bg1"/>
                </a:solidFill>
              </a:endParaRPr>
            </a:p>
          </p:txBody>
        </p:sp>
        <p:sp>
          <p:nvSpPr>
            <p:cNvPr id="11" name="流程图: 显示 10"/>
            <p:cNvSpPr/>
            <p:nvPr/>
          </p:nvSpPr>
          <p:spPr>
            <a:xfrm flipH="1">
              <a:off x="3419653" y="3182865"/>
              <a:ext cx="3044279" cy="329719"/>
            </a:xfrm>
            <a:prstGeom prst="flowChartDisplay">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Big Resources</a:t>
              </a:r>
              <a:endParaRPr lang="zh-CN" altLang="en-US">
                <a:solidFill>
                  <a:schemeClr val="bg1"/>
                </a:solidFill>
              </a:endParaRPr>
            </a:p>
          </p:txBody>
        </p:sp>
        <p:cxnSp>
          <p:nvCxnSpPr>
            <p:cNvPr id="13" name="直接连接符 12"/>
            <p:cNvCxnSpPr>
              <a:stCxn id="10" idx="1"/>
              <a:endCxn id="3" idx="2"/>
            </p:cNvCxnSpPr>
            <p:nvPr/>
          </p:nvCxnSpPr>
          <p:spPr>
            <a:xfrm flipV="1">
              <a:off x="7399116" y="3341177"/>
              <a:ext cx="720207" cy="4683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1"/>
              <a:endCxn id="3" idx="2"/>
            </p:cNvCxnSpPr>
            <p:nvPr/>
          </p:nvCxnSpPr>
          <p:spPr>
            <a:xfrm flipV="1">
              <a:off x="6463932" y="3341177"/>
              <a:ext cx="1655391" cy="65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a:stCxn id="7" idx="1"/>
              <a:endCxn id="3" idx="2"/>
            </p:cNvCxnSpPr>
            <p:nvPr/>
          </p:nvCxnSpPr>
          <p:spPr>
            <a:xfrm>
              <a:off x="6146260" y="2895181"/>
              <a:ext cx="1973063" cy="4459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1925863" y="3834413"/>
            <a:ext cx="85515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5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olidFill>
                  <a:schemeClr val="tx1"/>
                </a:solidFill>
                <a:effectLst>
                  <a:outerShdw blurRad="38100" dist="38100" dir="2700000" algn="tl">
                    <a:srgbClr val="000000">
                      <a:alpha val="43137"/>
                    </a:srgbClr>
                  </a:outerShdw>
                </a:effectLst>
              </a:rPr>
              <a:t>Similar View</a:t>
            </a:r>
            <a:r>
              <a:rPr lang="zh-CN" altLang="en-US" b="1" dirty="0">
                <a:solidFill>
                  <a:srgbClr val="C00000"/>
                </a:solidFill>
                <a:effectLst>
                  <a:outerShdw blurRad="38100" dist="38100" dir="2700000" algn="tl">
                    <a:srgbClr val="000000">
                      <a:alpha val="43137"/>
                    </a:srgbClr>
                  </a:outerShdw>
                </a:effectLst>
              </a:rPr>
              <a:t>：</a:t>
            </a:r>
            <a:r>
              <a:rPr lang="en-US" altLang="zh-CN" b="1" dirty="0">
                <a:solidFill>
                  <a:srgbClr val="C00000"/>
                </a:solidFill>
                <a:effectLst>
                  <a:outerShdw blurRad="38100" dist="38100" dir="2700000" algn="tl">
                    <a:srgbClr val="000000">
                      <a:alpha val="43137"/>
                    </a:srgbClr>
                  </a:outerShdw>
                </a:effectLst>
              </a:rPr>
              <a:t>Software Defined Era</a:t>
            </a:r>
            <a:endParaRPr lang="zh-CN" altLang="en-US" b="1" dirty="0">
              <a:solidFill>
                <a:srgbClr val="C00000"/>
              </a:solidFill>
              <a:effectLst>
                <a:outerShdw blurRad="38100" dist="38100" dir="2700000" algn="tl">
                  <a:srgbClr val="000000">
                    <a:alpha val="43137"/>
                  </a:srgbClr>
                </a:outerShdw>
              </a:effectLst>
            </a:endParaRPr>
          </a:p>
        </p:txBody>
      </p:sp>
      <p:sp>
        <p:nvSpPr>
          <p:cNvPr id="5" name="内容占位符 4"/>
          <p:cNvSpPr>
            <a:spLocks noGrp="1"/>
          </p:cNvSpPr>
          <p:nvPr>
            <p:ph idx="1"/>
          </p:nvPr>
        </p:nvSpPr>
        <p:spPr>
          <a:xfrm>
            <a:off x="2589212" y="1399310"/>
            <a:ext cx="9104024" cy="5029200"/>
          </a:xfrm>
        </p:spPr>
        <p:txBody>
          <a:bodyPr>
            <a:normAutofit fontScale="85000" lnSpcReduction="10000"/>
          </a:bodyPr>
          <a:lstStyle/>
          <a:p>
            <a:pPr marL="0" indent="0">
              <a:buNone/>
            </a:pP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From the perspective of </a:t>
            </a:r>
            <a:r>
              <a:rPr lang="en-US" altLang="zh-CN" sz="2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infrastructure,</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is </a:t>
            </a:r>
            <a:r>
              <a:rPr lang="en-US" altLang="zh-CN" sz="2800" i="1" u="sng"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 Internet + era</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from the perspective of </a:t>
            </a:r>
            <a:r>
              <a:rPr lang="en-US" altLang="zh-CN" sz="2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computing mode</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is an </a:t>
            </a:r>
            <a:r>
              <a:rPr lang="en-US" altLang="zh-CN" sz="2800" i="1" u="sng"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era of cloud computing</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from the perspective of </a:t>
            </a:r>
            <a:r>
              <a:rPr lang="en-US" altLang="zh-CN" sz="2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information resources</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is an </a:t>
            </a:r>
            <a:r>
              <a:rPr lang="en-US" altLang="zh-CN" sz="2800" i="1" u="sng"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era of big data</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from the perspective of </a:t>
            </a:r>
            <a:r>
              <a:rPr lang="en-US" altLang="zh-CN" sz="2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information applications</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It is the </a:t>
            </a:r>
            <a:r>
              <a:rPr lang="en-US" altLang="zh-CN" sz="2800" i="1" u="sng"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age of intelligence</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I want to say that there is a very important technology in these, and that </a:t>
            </a:r>
            <a:r>
              <a:rPr lang="en-US" altLang="zh-CN" sz="2800" dirty="0">
                <a:solidFill>
                  <a:srgbClr val="A5301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is software</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In a sense, our era is </a:t>
            </a:r>
            <a:r>
              <a:rPr lang="en-US" altLang="zh-CN" sz="280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software-defined era</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-Mei Hong</a:t>
            </a:r>
            <a:r>
              <a:rPr lang="zh-CN" altLang="en-US"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2017</a:t>
            </a:r>
          </a:p>
          <a:p>
            <a:pPr>
              <a:lnSpc>
                <a:spcPts val="2000"/>
              </a:lnSpc>
            </a:pPr>
            <a:r>
              <a:rPr lang="zh-CN" altLang="en-US" sz="1500" b="1" dirty="0"/>
              <a:t>“从基础设施的视角来看，这是一个互联网</a:t>
            </a:r>
            <a:r>
              <a:rPr lang="en-US" altLang="zh-CN" sz="1500" b="1" dirty="0"/>
              <a:t>+</a:t>
            </a:r>
            <a:r>
              <a:rPr lang="zh-CN" altLang="en-US" sz="1500" b="1" dirty="0"/>
              <a:t>时代；从计算模式的视角来看，这是一个云计算时代；从信息资源的视角来看，这是一个大数据时代；从信息应用的视角来看，这是智能化时代。我想说在这些里面有一项很重要的技术，那就是软件。某种意义上来说，我们这个时代就是一个软件定义的时代”。</a:t>
            </a:r>
            <a:r>
              <a:rPr lang="en-US" altLang="zh-CN" sz="1500" b="1" dirty="0"/>
              <a:t>- </a:t>
            </a:r>
            <a:r>
              <a:rPr lang="zh-CN" altLang="en-US" sz="1500" b="1" dirty="0"/>
              <a:t>梅宏</a:t>
            </a:r>
            <a:endParaRPr lang="en-US" altLang="zh-CN" sz="1500" b="1" dirty="0"/>
          </a:p>
          <a:p>
            <a:pPr>
              <a:lnSpc>
                <a:spcPts val="2000"/>
              </a:lnSpc>
              <a:buFont typeface="+mj-ea"/>
              <a:buAutoNum type="circleNumDbPlain"/>
            </a:pPr>
            <a:r>
              <a:rPr lang="zh-CN" altLang="en-US" sz="1500" b="1" dirty="0"/>
              <a:t>梅宏，“软件定义的未来，万物皆可互联，一切均可编程”</a:t>
            </a:r>
            <a:r>
              <a:rPr lang="zh-CN" altLang="en-US" sz="1700" b="1" dirty="0"/>
              <a:t>， </a:t>
            </a:r>
            <a:r>
              <a:rPr lang="zh-CN" altLang="en-US" sz="1700" dirty="0"/>
              <a:t>大数据文摘（</a:t>
            </a:r>
            <a:r>
              <a:rPr lang="en-US" altLang="zh-CN" sz="1700" dirty="0"/>
              <a:t>Big Data Digest</a:t>
            </a:r>
            <a:r>
              <a:rPr lang="zh-CN" altLang="en-US" sz="1700" dirty="0"/>
              <a:t>）， </a:t>
            </a:r>
            <a:r>
              <a:rPr lang="en-US" altLang="zh-CN" sz="1700" dirty="0"/>
              <a:t>2017-11-04</a:t>
            </a:r>
            <a:r>
              <a:rPr lang="zh-CN" altLang="en-US" sz="1700" dirty="0"/>
              <a:t> </a:t>
            </a:r>
            <a:r>
              <a:rPr lang="en-US" altLang="zh-CN" sz="1700" dirty="0">
                <a:solidFill>
                  <a:schemeClr val="tx1"/>
                </a:solidFill>
                <a:hlinkClick r:id="rId2"/>
              </a:rPr>
              <a:t>https://cloud.tencent.com/developer/article/1134886</a:t>
            </a:r>
            <a:endParaRPr lang="en-US" altLang="zh-CN" sz="1700" dirty="0">
              <a:solidFill>
                <a:schemeClr val="tx1"/>
              </a:solidFill>
            </a:endParaRPr>
          </a:p>
          <a:p>
            <a:pPr>
              <a:spcBef>
                <a:spcPts val="600"/>
              </a:spcBef>
            </a:pPr>
            <a:r>
              <a:rPr lang="en-US" altLang="zh-CN" sz="1600" dirty="0">
                <a:latin typeface="Arial" panose="020B0604020202020204" pitchFamily="34" charset="0"/>
                <a:ea typeface="Simsun (Founder Extended)" panose="03000509000000000000" pitchFamily="65" charset="-122"/>
                <a:cs typeface="Arial" panose="020B0604020202020204" pitchFamily="34" charset="0"/>
              </a:rPr>
              <a:t>Hong Mei, </a:t>
            </a:r>
            <a:r>
              <a:rPr lang="en-US" altLang="zh-CN" sz="1600" i="1" dirty="0">
                <a:solidFill>
                  <a:srgbClr val="0070C0"/>
                </a:solidFill>
                <a:latin typeface="Arial" panose="020B0604020202020204" pitchFamily="34" charset="0"/>
                <a:ea typeface="Simsun (Founder Extended)" panose="03000509000000000000" pitchFamily="65" charset="-122"/>
                <a:cs typeface="Arial" panose="020B0604020202020204" pitchFamily="34" charset="0"/>
              </a:rPr>
              <a:t>“Several Understandings and Reflections on the Challenges of Software Technology in the Age of Big Data”</a:t>
            </a:r>
            <a:r>
              <a:rPr lang="en-US" altLang="zh-CN" sz="1600" dirty="0">
                <a:latin typeface="Arial" panose="020B0604020202020204" pitchFamily="34" charset="0"/>
                <a:ea typeface="Simsun (Founder Extended)" panose="03000509000000000000" pitchFamily="65" charset="-122"/>
                <a:cs typeface="Arial" panose="020B0604020202020204" pitchFamily="34" charset="0"/>
              </a:rPr>
              <a:t>, China Computer Society Newsletter, Vol. 9, No. 12, Dec. 2013</a:t>
            </a:r>
          </a:p>
          <a:p>
            <a:r>
              <a:rPr lang="en-US" altLang="zh-CN" sz="1600" dirty="0">
                <a:latin typeface="Arial" panose="020B0604020202020204" pitchFamily="34" charset="0"/>
                <a:ea typeface="Simsun (Founder Extended)" panose="03000509000000000000" pitchFamily="65" charset="-122"/>
                <a:cs typeface="Arial" panose="020B0604020202020204" pitchFamily="34" charset="0"/>
              </a:rPr>
              <a:t>Hong Mei, </a:t>
            </a:r>
            <a:r>
              <a:rPr lang="en-US" altLang="zh-CN" sz="1600" i="1" dirty="0">
                <a:solidFill>
                  <a:srgbClr val="0070C0"/>
                </a:solidFill>
              </a:rPr>
              <a:t>"Software Defines Everything - Opportunities and Challenges", </a:t>
            </a:r>
            <a:r>
              <a:rPr lang="en-US" altLang="zh-CN" sz="1600" dirty="0"/>
              <a:t>14th China Computing Conference (CNCC2017), May 25, 2017, Fuzhou, China</a:t>
            </a:r>
            <a:endParaRPr lang="zh-CN" altLang="zh-CN" sz="1600" b="1" dirty="0"/>
          </a:p>
          <a:p>
            <a:pPr>
              <a:lnSpc>
                <a:spcPts val="2000"/>
              </a:lnSpc>
              <a:buFont typeface="+mj-ea"/>
              <a:buAutoNum type="circleNumDbPlain"/>
            </a:pPr>
            <a:endParaRPr lang="zh-CN" altLang="en-US" sz="1700" b="1" dirty="0"/>
          </a:p>
        </p:txBody>
      </p:sp>
      <p:sp>
        <p:nvSpPr>
          <p:cNvPr id="3" name="灯片编号占位符 2"/>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93885448"/>
      </p:ext>
    </p:extLst>
  </p:cSld>
  <p:clrMapOvr>
    <a:masterClrMapping/>
  </p:clrMapOvr>
</p:sld>
</file>

<file path=ppt/theme/theme1.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3258</Words>
  <Application>Microsoft Office PowerPoint</Application>
  <PresentationFormat>Widescreen</PresentationFormat>
  <Paragraphs>445</Paragraphs>
  <Slides>30</Slides>
  <Notes>17</Notes>
  <HiddenSlides>0</HiddenSlides>
  <MMClips>0</MMClips>
  <ScaleCrop>false</ScaleCrop>
  <HeadingPairs>
    <vt:vector size="8" baseType="variant">
      <vt:variant>
        <vt:lpstr>Fonts Used</vt:lpstr>
      </vt:variant>
      <vt:variant>
        <vt:i4>21</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55" baseType="lpstr">
      <vt:lpstr>Arial Unicode MS</vt:lpstr>
      <vt:lpstr>FangSong</vt:lpstr>
      <vt:lpstr>KaiTi</vt:lpstr>
      <vt:lpstr>LiShu</vt:lpstr>
      <vt:lpstr>LiSu</vt:lpstr>
      <vt:lpstr>SimSun</vt:lpstr>
      <vt:lpstr>SketchFlow Print</vt:lpstr>
      <vt:lpstr>STLiti</vt:lpstr>
      <vt:lpstr>Arial</vt:lpstr>
      <vt:lpstr>Arial Black</vt:lpstr>
      <vt:lpstr>Arial Narrow</vt:lpstr>
      <vt:lpstr>Bahnschrift Condensed</vt:lpstr>
      <vt:lpstr>Calibri</vt:lpstr>
      <vt:lpstr>Calibri Light</vt:lpstr>
      <vt:lpstr>Century Gothic</vt:lpstr>
      <vt:lpstr>Comic Sans MS</vt:lpstr>
      <vt:lpstr>Forte</vt:lpstr>
      <vt:lpstr>Symbol</vt:lpstr>
      <vt:lpstr>Times New Roman</vt:lpstr>
      <vt:lpstr>Wingdings</vt:lpstr>
      <vt:lpstr>Wingdings 3</vt:lpstr>
      <vt:lpstr>1_丝状</vt:lpstr>
      <vt:lpstr>丝状</vt:lpstr>
      <vt:lpstr>Office 主题</vt:lpstr>
      <vt:lpstr>Picture</vt:lpstr>
      <vt:lpstr>            Software Development Paradigm Datafication, Intelligence, Architecturalization and Intensification (DIAI) 软件开发的模式和技术 数据化,智能化,架构化和集约化</vt:lpstr>
      <vt:lpstr>PowerPoint Presentation</vt:lpstr>
      <vt:lpstr>           Software Reuse in-the-Very-Large Software Development with Datafication</vt:lpstr>
      <vt:lpstr>Very Large Scale Software Reuse  超大规模软件复用  </vt:lpstr>
      <vt:lpstr>The Drive to Reuse</vt:lpstr>
      <vt:lpstr>Software Reuse</vt:lpstr>
      <vt:lpstr>PowerPoint Presentation</vt:lpstr>
      <vt:lpstr>A software era is on the way to us</vt:lpstr>
      <vt:lpstr>Similar View：Software Defined Era</vt:lpstr>
      <vt:lpstr>PowerPoint Presentation</vt:lpstr>
      <vt:lpstr>PowerPoint Presentation</vt:lpstr>
      <vt:lpstr>Software-As-Big-Data </vt:lpstr>
      <vt:lpstr> Software Reuse</vt:lpstr>
      <vt:lpstr>PowerPoint Presentation</vt:lpstr>
      <vt:lpstr>Software Reuse in the Small</vt:lpstr>
      <vt:lpstr>Software Reuse in the Large</vt:lpstr>
      <vt:lpstr>Software Reuse in the Very Large </vt:lpstr>
      <vt:lpstr>PowerPoint Presentation</vt:lpstr>
      <vt:lpstr>PowerPoint Presentation</vt:lpstr>
      <vt:lpstr>PowerPoint Presentation</vt:lpstr>
      <vt:lpstr>Active Software Components</vt:lpstr>
      <vt:lpstr>Software  Resources</vt:lpstr>
      <vt:lpstr>The Management of Global Software Resources</vt:lpstr>
      <vt:lpstr>PowerPoint Presentation</vt:lpstr>
      <vt:lpstr>PowerPoint Presentation</vt:lpstr>
      <vt:lpstr>Software Product Lines / Low-Code Platforms</vt:lpstr>
      <vt:lpstr>Low-Code Development Platforms (LCDP) </vt:lpstr>
      <vt:lpstr>The Low-Code/No-Code Movement</vt:lpstr>
      <vt:lpstr>PowerPoint Presentation</vt:lpstr>
      <vt:lpstr>Q&amp;A: Very-Large-Scale Software Reuse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Paradigm in the Era of Big Data</dc:title>
  <dc:creator>廖峭</dc:creator>
  <cp:lastModifiedBy>Li Haikuan</cp:lastModifiedBy>
  <cp:revision>1718</cp:revision>
  <dcterms:created xsi:type="dcterms:W3CDTF">2016-06-24T12:48:39Z</dcterms:created>
  <dcterms:modified xsi:type="dcterms:W3CDTF">2023-03-19T10:25:57Z</dcterms:modified>
</cp:coreProperties>
</file>